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1"/>
    <p:sldMasterId id="2147483864" r:id="rId2"/>
    <p:sldMasterId id="2147483866" r:id="rId3"/>
    <p:sldMasterId id="2147483869" r:id="rId4"/>
    <p:sldMasterId id="2147483881" r:id="rId5"/>
  </p:sldMasterIdLst>
  <p:notesMasterIdLst>
    <p:notesMasterId r:id="rId48"/>
  </p:notesMasterIdLst>
  <p:sldIdLst>
    <p:sldId id="961" r:id="rId6"/>
    <p:sldId id="278" r:id="rId7"/>
    <p:sldId id="256" r:id="rId8"/>
    <p:sldId id="565" r:id="rId9"/>
    <p:sldId id="566" r:id="rId10"/>
    <p:sldId id="600" r:id="rId11"/>
    <p:sldId id="543" r:id="rId12"/>
    <p:sldId id="593" r:id="rId13"/>
    <p:sldId id="962" r:id="rId14"/>
    <p:sldId id="592" r:id="rId15"/>
    <p:sldId id="567" r:id="rId16"/>
    <p:sldId id="569" r:id="rId17"/>
    <p:sldId id="590" r:id="rId18"/>
    <p:sldId id="555" r:id="rId19"/>
    <p:sldId id="594" r:id="rId20"/>
    <p:sldId id="580" r:id="rId21"/>
    <p:sldId id="581" r:id="rId22"/>
    <p:sldId id="582" r:id="rId23"/>
    <p:sldId id="583" r:id="rId24"/>
    <p:sldId id="597" r:id="rId25"/>
    <p:sldId id="584" r:id="rId26"/>
    <p:sldId id="556" r:id="rId27"/>
    <p:sldId id="595" r:id="rId28"/>
    <p:sldId id="557" r:id="rId29"/>
    <p:sldId id="596" r:id="rId30"/>
    <p:sldId id="558" r:id="rId31"/>
    <p:sldId id="598" r:id="rId32"/>
    <p:sldId id="586" r:id="rId33"/>
    <p:sldId id="587" r:id="rId34"/>
    <p:sldId id="551" r:id="rId35"/>
    <p:sldId id="588" r:id="rId36"/>
    <p:sldId id="601" r:id="rId37"/>
    <p:sldId id="599" r:id="rId38"/>
    <p:sldId id="257" r:id="rId39"/>
    <p:sldId id="955" r:id="rId40"/>
    <p:sldId id="964" r:id="rId41"/>
    <p:sldId id="959" r:id="rId42"/>
    <p:sldId id="923" r:id="rId43"/>
    <p:sldId id="954" r:id="rId44"/>
    <p:sldId id="953" r:id="rId45"/>
    <p:sldId id="957" r:id="rId46"/>
    <p:sldId id="960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oon" initials="" lastIdx="3" clrIdx="0"/>
  <p:cmAuthor id="1" name="Robert Jasak" initials="RJ [5]" lastIdx="1" clrIdx="1"/>
  <p:cmAuthor id="2" name="Jessica Roth" initials="JR" lastIdx="2" clrIdx="2"/>
  <p:cmAuthor id="3" name="Robert Jasak" initials="RJ" lastIdx="11" clrIdx="3"/>
  <p:cmAuthor id="4" name="Robert Jasak" initials="RJ [7]" lastIdx="1" clrIdx="4"/>
  <p:cmAuthor id="5" name="Cindy Moon" initials="CM" lastIdx="3" clrIdx="5">
    <p:extLst>
      <p:ext uri="{19B8F6BF-5375-455C-9EA6-DF929625EA0E}">
        <p15:presenceInfo xmlns:p15="http://schemas.microsoft.com/office/powerpoint/2012/main" userId="0cc7686b2243e4c0" providerId="Windows Live"/>
      </p:ext>
    </p:extLst>
  </p:cmAuthor>
  <p:cmAuthor id="6" name="Beth Radtke" initials="BR" lastIdx="3" clrIdx="6">
    <p:extLst>
      <p:ext uri="{19B8F6BF-5375-455C-9EA6-DF929625EA0E}">
        <p15:presenceInfo xmlns:p15="http://schemas.microsoft.com/office/powerpoint/2012/main" userId="S-1-5-21-1606980848-287218729-1417001333-16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93890" autoAdjust="0"/>
  </p:normalViewPr>
  <p:slideViewPr>
    <p:cSldViewPr snapToGrid="0" snapToObjects="1">
      <p:cViewPr varScale="1">
        <p:scale>
          <a:sx n="107" d="100"/>
          <a:sy n="107" d="100"/>
        </p:scale>
        <p:origin x="223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u="none" dirty="0">
                <a:solidFill>
                  <a:schemeClr val="tx1"/>
                </a:solidFill>
              </a:rPr>
              <a:t>2016 Physical Medicine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000" u="sng" dirty="0">
                <a:solidFill>
                  <a:schemeClr val="tx1"/>
                </a:solidFill>
              </a:rPr>
              <a:t>PQRS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F-8B4C-AA48-E9B2BB08DEB3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F-8B4C-AA48-E9B2BB08DEB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BF-8B4C-AA48-E9B2BB08DEB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BF-8B4C-AA48-E9B2BB08DEB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BF-8B4C-AA48-E9B2BB08DEB3}"/>
              </c:ext>
            </c:extLst>
          </c:dPt>
          <c:dLbls>
            <c:dLbl>
              <c:idx val="0"/>
              <c:layout>
                <c:manualLayout>
                  <c:x val="-0.194679960411511"/>
                  <c:y val="0.12540234763714436"/>
                </c:manualLayout>
              </c:layout>
              <c:tx>
                <c:rich>
                  <a:bodyPr/>
                  <a:lstStyle/>
                  <a:p>
                    <a:r>
                      <a:rPr lang="en-US" sz="1400" u="sng" dirty="0">
                        <a:solidFill>
                          <a:schemeClr val="tx1"/>
                        </a:solidFill>
                      </a:rPr>
                      <a:t>Non-Participating</a:t>
                    </a:r>
                  </a:p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34.8% </a:t>
                    </a:r>
                  </a:p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(</a:t>
                    </a:r>
                    <a:fld id="{6A72207D-71B4-674E-A34A-56931F4B89CE}" type="VALUE">
                      <a:rPr lang="en-US" sz="1400" smtClean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r>
                      <a:rPr lang="en-US" sz="14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81249999999996"/>
                      <c:h val="0.20250645293753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BF-8B4C-AA48-E9B2BB08DEB3}"/>
                </c:ext>
              </c:extLst>
            </c:dLbl>
            <c:dLbl>
              <c:idx val="1"/>
              <c:layout>
                <c:manualLayout>
                  <c:x val="0.20695275590551182"/>
                  <c:y val="-0.164692521370158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u="sng" dirty="0">
                        <a:solidFill>
                          <a:schemeClr val="tx1"/>
                        </a:solidFill>
                      </a:rPr>
                      <a:t>Participating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65.2% </a:t>
                    </a:r>
                  </a:p>
                  <a:p>
                    <a:pPr>
                      <a:defRPr sz="1600">
                        <a:solidFill>
                          <a:schemeClr val="tx1"/>
                        </a:solidFill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(</a:t>
                    </a:r>
                    <a:fld id="{832CB81E-40DE-624D-BE1E-18AF88135706}" type="VALUE">
                      <a:rPr lang="en-US" sz="1400" smtClean="0">
                        <a:solidFill>
                          <a:schemeClr val="tx1"/>
                        </a:solidFill>
                      </a:rPr>
                      <a:pPr>
                        <a:defRPr sz="16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r>
                      <a:rPr lang="en-US" sz="1400" dirty="0">
                        <a:solidFill>
                          <a:schemeClr val="tx1"/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87721456692911"/>
                      <c:h val="0.261653412144345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BF-8B4C-AA48-E9B2BB08DE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2"/>
                <c:pt idx="0">
                  <c:v>Non-Participating</c:v>
                </c:pt>
                <c:pt idx="1">
                  <c:v>Participating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3498</c:v>
                </c:pt>
                <c:pt idx="1">
                  <c:v>6556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BF-8B4C-AA48-E9B2BB08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2016 Physical Medicine Participation</a:t>
            </a:r>
            <a:r>
              <a:rPr lang="en-US" sz="2000" baseline="0" dirty="0">
                <a:solidFill>
                  <a:schemeClr val="tx1"/>
                </a:solidFill>
              </a:rPr>
              <a:t> by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sz="2000" u="sng" baseline="0" dirty="0">
                <a:solidFill>
                  <a:schemeClr val="tx1"/>
                </a:solidFill>
              </a:rPr>
              <a:t>Reporting Mechanism</a:t>
            </a:r>
            <a:endParaRPr lang="en-US" sz="2000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5225862299636"/>
          <c:y val="5.859538590615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98-CB47-9897-09D8880CFCD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98-CB47-9897-09D8880CFCD0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98-CB47-9897-09D8880CFCD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98-CB47-9897-09D8880CF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98-CB47-9897-09D8880CFCD0}"/>
              </c:ext>
            </c:extLst>
          </c:dPt>
          <c:dLbls>
            <c:dLbl>
              <c:idx val="0"/>
              <c:layout>
                <c:manualLayout>
                  <c:x val="-0.20393018429779777"/>
                  <c:y val="0.17377417689568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/>
                      <a:t>Claims</a:t>
                    </a:r>
                    <a:br>
                      <a:rPr lang="en-US" sz="1600" b="1" dirty="0"/>
                    </a:br>
                    <a:r>
                      <a:rPr lang="en-US" sz="1600" b="1" dirty="0"/>
                      <a:t>(26.8%)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71428148459828"/>
                      <c:h val="0.20812570845967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398-CB47-9897-09D8880CFCD0}"/>
                </c:ext>
              </c:extLst>
            </c:dLbl>
            <c:dLbl>
              <c:idx val="1"/>
              <c:layout>
                <c:manualLayout>
                  <c:x val="-0.19120341227166282"/>
                  <c:y val="-0.148164727579287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dirty="0"/>
                      <a:t>Registry/ QCDR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200" b="1" dirty="0"/>
                      <a:t>(15.5%)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723099616474"/>
                      <c:h val="0.201145563315948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398-CB47-9897-09D8880CFCD0}"/>
                </c:ext>
              </c:extLst>
            </c:dLbl>
            <c:dLbl>
              <c:idx val="2"/>
              <c:layout>
                <c:manualLayout>
                  <c:x val="-6.0165909820434668E-2"/>
                  <c:y val="-8.3759073175878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EHR</a:t>
                    </a:r>
                  </a:p>
                  <a:p>
                    <a:pPr>
                      <a:defRPr sz="10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(9.1%)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410083461721799"/>
                      <c:h val="0.1682196813158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398-CB47-9897-09D8880CFCD0}"/>
                </c:ext>
              </c:extLst>
            </c:dLbl>
            <c:dLbl>
              <c:idx val="3"/>
              <c:layout>
                <c:manualLayout>
                  <c:x val="0.16204921203502193"/>
                  <c:y val="9.55960361157830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Web Interface/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Other</a:t>
                    </a:r>
                  </a:p>
                  <a:p>
                    <a:pPr>
                      <a:defRPr sz="1600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(48.2%)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73598188965998"/>
                      <c:h val="0.232881257854627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398-CB47-9897-09D8880CF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Claims</c:v>
                </c:pt>
                <c:pt idx="1">
                  <c:v>Registry/QCDR</c:v>
                </c:pt>
                <c:pt idx="2">
                  <c:v>EHR </c:v>
                </c:pt>
                <c:pt idx="3">
                  <c:v>Other/GPRO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 formatCode="General">
                  <c:v>1759</c:v>
                </c:pt>
                <c:pt idx="1">
                  <c:v>1039</c:v>
                </c:pt>
                <c:pt idx="2" formatCode="General">
                  <c:v>596</c:v>
                </c:pt>
                <c:pt idx="3" formatCode="General">
                  <c:v>3162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98-CB47-9897-09D8880CF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publicdomainpictures.net/view-image.php?image=42721&amp;picture=" TargetMode="External"/><Relationship Id="rId1" Type="http://schemas.openxmlformats.org/officeDocument/2006/relationships/image" Target="../media/image15.jpg"/><Relationship Id="rId4" Type="http://schemas.openxmlformats.org/officeDocument/2006/relationships/hyperlink" Target="http://www.somospacientes.com/noticias/asociaciones/voluntarios-de-alce-asesoraran-a-los-pacientes-valencianos-con-epilepsia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publicdomainpictures.net/view-image.php?image=42721&amp;picture=" TargetMode="External"/><Relationship Id="rId1" Type="http://schemas.openxmlformats.org/officeDocument/2006/relationships/image" Target="../media/image15.jpg"/><Relationship Id="rId4" Type="http://schemas.openxmlformats.org/officeDocument/2006/relationships/hyperlink" Target="http://www.somospacientes.com/noticias/asociaciones/voluntarios-de-alce-asesoraran-a-los-pacientes-valencianos-con-epilepsia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213CA-E038-4167-86A6-2B897B35ADB9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E8F5F-3590-43AB-8187-B4C45E07E4C3}">
      <dgm:prSet phldrT="[Text]" custT="1"/>
      <dgm:spPr/>
      <dgm:t>
        <a:bodyPr/>
        <a:lstStyle/>
        <a:p>
          <a:pPr algn="l">
            <a:buNone/>
          </a:pP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AAPM&amp;R Registry 2019 Measures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60AB30-C479-4F36-A9D2-435D5DE0F4DA}" type="parTrans" cxnId="{62FFE1C0-3197-4168-A8C9-9F901F3B7373}">
      <dgm:prSet/>
      <dgm:spPr/>
      <dgm:t>
        <a:bodyPr/>
        <a:lstStyle/>
        <a:p>
          <a:endParaRPr lang="en-US"/>
        </a:p>
      </dgm:t>
    </dgm:pt>
    <dgm:pt modelId="{615D8FC4-5E36-4044-97EE-7846B044C70C}" type="sibTrans" cxnId="{62FFE1C0-3197-4168-A8C9-9F901F3B7373}">
      <dgm:prSet/>
      <dgm:spPr/>
      <dgm:t>
        <a:bodyPr/>
        <a:lstStyle/>
        <a:p>
          <a:endParaRPr lang="en-US"/>
        </a:p>
      </dgm:t>
    </dgm:pt>
    <dgm:pt modelId="{8A80E667-A0F6-4C08-9DB3-09EFA9CD9C88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 typeface="Arial" panose="020B0604020202020204" pitchFamily="34" charset="0"/>
            <a:buChar char="•"/>
          </a:pPr>
          <a:endParaRPr lang="en-US" sz="10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Functional Outcome Assessment for Spine Intervention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Quality of Life Assessment for Spine Intervention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Patient Satisfaction with Spine Care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Depression and Anxiety Assessment Prior to Spine Related Therapies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Narcotic Pain Medicine Management Prior to and Following Spine Therapy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Complications Following Percutaneous Spine Related Procedure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Unplanned Admission to Hospital Following Percutaneous Spine Procedure within the 30-Day Post-Procedure Period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1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dirty="0">
              <a:latin typeface="Calibri  "/>
            </a:rPr>
            <a:t>Spine/Extremity Pain Assessment</a:t>
          </a:r>
        </a:p>
        <a:p>
          <a:pPr algn="l">
            <a:buFont typeface="Arial" panose="020B0604020202020204" pitchFamily="34" charset="0"/>
            <a:buChar char="•"/>
          </a:pPr>
          <a:endParaRPr lang="en-US" sz="700" dirty="0"/>
        </a:p>
        <a:p>
          <a:pPr algn="l">
            <a:buFont typeface="Arial" panose="020B0604020202020204" pitchFamily="34" charset="0"/>
            <a:buChar char="•"/>
          </a:pPr>
          <a:endParaRPr lang="en-US" sz="700" dirty="0"/>
        </a:p>
        <a:p>
          <a:pPr algn="ctr">
            <a:buFont typeface="Arial" panose="020B0604020202020204" pitchFamily="34" charset="0"/>
            <a:buChar char="•"/>
          </a:pPr>
          <a:endParaRPr lang="en-US" sz="1000" dirty="0"/>
        </a:p>
      </dgm:t>
    </dgm:pt>
    <dgm:pt modelId="{61772C06-8DF3-4498-921A-75360EA757A4}" type="parTrans" cxnId="{EC7BDD72-86C1-4A66-901A-EE45B1E5EE4F}">
      <dgm:prSet/>
      <dgm:spPr/>
      <dgm:t>
        <a:bodyPr/>
        <a:lstStyle/>
        <a:p>
          <a:endParaRPr lang="en-US"/>
        </a:p>
      </dgm:t>
    </dgm:pt>
    <dgm:pt modelId="{700131B5-C2F5-44E5-92A7-B2B6D94268C0}" type="sibTrans" cxnId="{EC7BDD72-86C1-4A66-901A-EE45B1E5EE4F}">
      <dgm:prSet/>
      <dgm:spPr/>
      <dgm:t>
        <a:bodyPr/>
        <a:lstStyle/>
        <a:p>
          <a:endParaRPr lang="en-US"/>
        </a:p>
      </dgm:t>
    </dgm:pt>
    <dgm:pt modelId="{6C2BA7C8-1134-4355-9E62-A56F26E16D4C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• Assessment and Management of Muscle Spasticity – Inpatient Setting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• Management of Muscle Spasticity – Outpatient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• Post-Acute Brain Injury: Depression Screening and Follow-Up Plan of Care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• Family Training – Inpatient Rehabilitation/Skilled Nursing Facility – Discharged to Home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• Functional Assessment to Determine Rehabilitation Needs</a:t>
          </a:r>
        </a:p>
      </dgm:t>
    </dgm:pt>
    <dgm:pt modelId="{DF4073AF-98AA-4655-932D-811FC3487F0E}" type="parTrans" cxnId="{21837DE1-C080-49EA-8A13-1299B2F47D08}">
      <dgm:prSet/>
      <dgm:spPr/>
      <dgm:t>
        <a:bodyPr/>
        <a:lstStyle/>
        <a:p>
          <a:endParaRPr lang="en-US"/>
        </a:p>
      </dgm:t>
    </dgm:pt>
    <dgm:pt modelId="{DF618976-78C7-498F-84EB-53D287C913C0}" type="sibTrans" cxnId="{21837DE1-C080-49EA-8A13-1299B2F47D08}">
      <dgm:prSet/>
      <dgm:spPr/>
      <dgm:t>
        <a:bodyPr/>
        <a:lstStyle/>
        <a:p>
          <a:endParaRPr lang="en-US"/>
        </a:p>
      </dgm:t>
    </dgm:pt>
    <dgm:pt modelId="{E0B88866-2C58-4C1B-8AED-02BFAD02ACA4}" type="pres">
      <dgm:prSet presAssocID="{366213CA-E038-4167-86A6-2B897B35ADB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C3460A1-184A-4D3B-9A2F-18470A7AEA37}" type="pres">
      <dgm:prSet presAssocID="{F10E8F5F-3590-43AB-8187-B4C45E07E4C3}" presName="root" presStyleCnt="0">
        <dgm:presLayoutVars>
          <dgm:chMax/>
          <dgm:chPref val="4"/>
        </dgm:presLayoutVars>
      </dgm:prSet>
      <dgm:spPr/>
    </dgm:pt>
    <dgm:pt modelId="{B2308BA7-C5E6-42E8-AC20-D4DBCFB39A1B}" type="pres">
      <dgm:prSet presAssocID="{F10E8F5F-3590-43AB-8187-B4C45E07E4C3}" presName="rootComposite" presStyleCnt="0">
        <dgm:presLayoutVars/>
      </dgm:prSet>
      <dgm:spPr/>
    </dgm:pt>
    <dgm:pt modelId="{6FF71582-F457-4B17-A441-9622EA3493E7}" type="pres">
      <dgm:prSet presAssocID="{F10E8F5F-3590-43AB-8187-B4C45E07E4C3}" presName="rootText" presStyleLbl="node0" presStyleIdx="0" presStyleCnt="1" custScaleY="56231" custLinFactNeighborX="-8474" custLinFactNeighborY="-16551">
        <dgm:presLayoutVars>
          <dgm:chMax/>
          <dgm:chPref val="4"/>
        </dgm:presLayoutVars>
      </dgm:prSet>
      <dgm:spPr/>
    </dgm:pt>
    <dgm:pt modelId="{1621A56C-2E22-4157-9AC7-FA0589B70C27}" type="pres">
      <dgm:prSet presAssocID="{F10E8F5F-3590-43AB-8187-B4C45E07E4C3}" presName="childShape" presStyleCnt="0">
        <dgm:presLayoutVars>
          <dgm:chMax val="0"/>
          <dgm:chPref val="0"/>
        </dgm:presLayoutVars>
      </dgm:prSet>
      <dgm:spPr/>
    </dgm:pt>
    <dgm:pt modelId="{CD82D717-279B-4482-8F97-5912DFDB80AD}" type="pres">
      <dgm:prSet presAssocID="{8A80E667-A0F6-4C08-9DB3-09EFA9CD9C88}" presName="childComposite" presStyleCnt="0">
        <dgm:presLayoutVars>
          <dgm:chMax val="0"/>
          <dgm:chPref val="0"/>
        </dgm:presLayoutVars>
      </dgm:prSet>
      <dgm:spPr/>
    </dgm:pt>
    <dgm:pt modelId="{D255783D-B856-4349-8EF7-C6EFDB595C51}" type="pres">
      <dgm:prSet presAssocID="{8A80E667-A0F6-4C08-9DB3-09EFA9CD9C88}" presName="Image" presStyleLbl="node1" presStyleIdx="0" presStyleCnt="2" custLinFactNeighborX="1594" custLinFactNeighborY="-63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3000" b="-13000"/>
          </a:stretch>
        </a:blipFill>
      </dgm:spPr>
    </dgm:pt>
    <dgm:pt modelId="{9ECFF862-BB78-4B94-A7B6-319C69353A4B}" type="pres">
      <dgm:prSet presAssocID="{8A80E667-A0F6-4C08-9DB3-09EFA9CD9C88}" presName="childText" presStyleLbl="lnNode1" presStyleIdx="0" presStyleCnt="2" custScaleY="144581" custLinFactNeighborY="-6377">
        <dgm:presLayoutVars>
          <dgm:chMax val="0"/>
          <dgm:chPref val="0"/>
          <dgm:bulletEnabled val="1"/>
        </dgm:presLayoutVars>
      </dgm:prSet>
      <dgm:spPr/>
    </dgm:pt>
    <dgm:pt modelId="{D99C93EF-AB40-4F42-A207-A89CEAD38948}" type="pres">
      <dgm:prSet presAssocID="{6C2BA7C8-1134-4355-9E62-A56F26E16D4C}" presName="childComposite" presStyleCnt="0">
        <dgm:presLayoutVars>
          <dgm:chMax val="0"/>
          <dgm:chPref val="0"/>
        </dgm:presLayoutVars>
      </dgm:prSet>
      <dgm:spPr/>
    </dgm:pt>
    <dgm:pt modelId="{CC2DF175-0707-4646-9210-4C3B35B05601}" type="pres">
      <dgm:prSet presAssocID="{6C2BA7C8-1134-4355-9E62-A56F26E16D4C}" presName="Image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</dgm:spPr>
    </dgm:pt>
    <dgm:pt modelId="{A4265E53-54A9-4078-BD62-107A98F32F92}" type="pres">
      <dgm:prSet presAssocID="{6C2BA7C8-1134-4355-9E62-A56F26E16D4C}" presName="childText" presStyleLbl="lnNode1" presStyleIdx="1" presStyleCnt="2" custScaleY="149507">
        <dgm:presLayoutVars>
          <dgm:chMax val="0"/>
          <dgm:chPref val="0"/>
          <dgm:bulletEnabled val="1"/>
        </dgm:presLayoutVars>
      </dgm:prSet>
      <dgm:spPr/>
    </dgm:pt>
  </dgm:ptLst>
  <dgm:cxnLst>
    <dgm:cxn modelId="{EC7BDD72-86C1-4A66-901A-EE45B1E5EE4F}" srcId="{F10E8F5F-3590-43AB-8187-B4C45E07E4C3}" destId="{8A80E667-A0F6-4C08-9DB3-09EFA9CD9C88}" srcOrd="0" destOrd="0" parTransId="{61772C06-8DF3-4498-921A-75360EA757A4}" sibTransId="{700131B5-C2F5-44E5-92A7-B2B6D94268C0}"/>
    <dgm:cxn modelId="{B5B77655-3906-4B85-B28F-7FBFAD5E3DBC}" type="presOf" srcId="{8A80E667-A0F6-4C08-9DB3-09EFA9CD9C88}" destId="{9ECFF862-BB78-4B94-A7B6-319C69353A4B}" srcOrd="0" destOrd="0" presId="urn:microsoft.com/office/officeart/2008/layout/PictureAccentList"/>
    <dgm:cxn modelId="{A983295A-BDE3-421A-9671-72BA8AD36C7F}" type="presOf" srcId="{366213CA-E038-4167-86A6-2B897B35ADB9}" destId="{E0B88866-2C58-4C1B-8AED-02BFAD02ACA4}" srcOrd="0" destOrd="0" presId="urn:microsoft.com/office/officeart/2008/layout/PictureAccentList"/>
    <dgm:cxn modelId="{7B97F398-646D-465A-88D3-5151E0112749}" type="presOf" srcId="{F10E8F5F-3590-43AB-8187-B4C45E07E4C3}" destId="{6FF71582-F457-4B17-A441-9622EA3493E7}" srcOrd="0" destOrd="0" presId="urn:microsoft.com/office/officeart/2008/layout/PictureAccentList"/>
    <dgm:cxn modelId="{62FFE1C0-3197-4168-A8C9-9F901F3B7373}" srcId="{366213CA-E038-4167-86A6-2B897B35ADB9}" destId="{F10E8F5F-3590-43AB-8187-B4C45E07E4C3}" srcOrd="0" destOrd="0" parTransId="{C960AB30-C479-4F36-A9D2-435D5DE0F4DA}" sibTransId="{615D8FC4-5E36-4044-97EE-7846B044C70C}"/>
    <dgm:cxn modelId="{21837DE1-C080-49EA-8A13-1299B2F47D08}" srcId="{F10E8F5F-3590-43AB-8187-B4C45E07E4C3}" destId="{6C2BA7C8-1134-4355-9E62-A56F26E16D4C}" srcOrd="1" destOrd="0" parTransId="{DF4073AF-98AA-4655-932D-811FC3487F0E}" sibTransId="{DF618976-78C7-498F-84EB-53D287C913C0}"/>
    <dgm:cxn modelId="{051B50F9-734E-473D-8187-0E3CC04312AB}" type="presOf" srcId="{6C2BA7C8-1134-4355-9E62-A56F26E16D4C}" destId="{A4265E53-54A9-4078-BD62-107A98F32F92}" srcOrd="0" destOrd="0" presId="urn:microsoft.com/office/officeart/2008/layout/PictureAccentList"/>
    <dgm:cxn modelId="{833B68F9-9FD9-4DE9-A82C-A657DF09CF87}" type="presParOf" srcId="{E0B88866-2C58-4C1B-8AED-02BFAD02ACA4}" destId="{2C3460A1-184A-4D3B-9A2F-18470A7AEA37}" srcOrd="0" destOrd="0" presId="urn:microsoft.com/office/officeart/2008/layout/PictureAccentList"/>
    <dgm:cxn modelId="{75909A0B-2393-4C22-B5B2-4B4203C9FDC0}" type="presParOf" srcId="{2C3460A1-184A-4D3B-9A2F-18470A7AEA37}" destId="{B2308BA7-C5E6-42E8-AC20-D4DBCFB39A1B}" srcOrd="0" destOrd="0" presId="urn:microsoft.com/office/officeart/2008/layout/PictureAccentList"/>
    <dgm:cxn modelId="{F2DE8AC1-866E-4BA1-BD33-295CFC58652C}" type="presParOf" srcId="{B2308BA7-C5E6-42E8-AC20-D4DBCFB39A1B}" destId="{6FF71582-F457-4B17-A441-9622EA3493E7}" srcOrd="0" destOrd="0" presId="urn:microsoft.com/office/officeart/2008/layout/PictureAccentList"/>
    <dgm:cxn modelId="{1C4770F6-D7A6-45F9-A363-025C801B74A8}" type="presParOf" srcId="{2C3460A1-184A-4D3B-9A2F-18470A7AEA37}" destId="{1621A56C-2E22-4157-9AC7-FA0589B70C27}" srcOrd="1" destOrd="0" presId="urn:microsoft.com/office/officeart/2008/layout/PictureAccentList"/>
    <dgm:cxn modelId="{C7EF65C1-4862-4B60-8F59-765D41629AAC}" type="presParOf" srcId="{1621A56C-2E22-4157-9AC7-FA0589B70C27}" destId="{CD82D717-279B-4482-8F97-5912DFDB80AD}" srcOrd="0" destOrd="0" presId="urn:microsoft.com/office/officeart/2008/layout/PictureAccentList"/>
    <dgm:cxn modelId="{DC84378A-1F20-42F6-ADF6-986D41FD2342}" type="presParOf" srcId="{CD82D717-279B-4482-8F97-5912DFDB80AD}" destId="{D255783D-B856-4349-8EF7-C6EFDB595C51}" srcOrd="0" destOrd="0" presId="urn:microsoft.com/office/officeart/2008/layout/PictureAccentList"/>
    <dgm:cxn modelId="{67CE9CA1-84AD-4F05-8FB1-18C4F9C990AB}" type="presParOf" srcId="{CD82D717-279B-4482-8F97-5912DFDB80AD}" destId="{9ECFF862-BB78-4B94-A7B6-319C69353A4B}" srcOrd="1" destOrd="0" presId="urn:microsoft.com/office/officeart/2008/layout/PictureAccentList"/>
    <dgm:cxn modelId="{A0D026EB-7312-4FB7-A1C8-99F073611AF2}" type="presParOf" srcId="{1621A56C-2E22-4157-9AC7-FA0589B70C27}" destId="{D99C93EF-AB40-4F42-A207-A89CEAD38948}" srcOrd="1" destOrd="0" presId="urn:microsoft.com/office/officeart/2008/layout/PictureAccentList"/>
    <dgm:cxn modelId="{705CB0B3-5494-4DDB-8AB2-B887B1D1A0BC}" type="presParOf" srcId="{D99C93EF-AB40-4F42-A207-A89CEAD38948}" destId="{CC2DF175-0707-4646-9210-4C3B35B05601}" srcOrd="0" destOrd="0" presId="urn:microsoft.com/office/officeart/2008/layout/PictureAccentList"/>
    <dgm:cxn modelId="{9F18A639-B732-47C7-AFCC-335423E7876D}" type="presParOf" srcId="{D99C93EF-AB40-4F42-A207-A89CEAD38948}" destId="{A4265E53-54A9-4078-BD62-107A98F32F9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71582-F457-4B17-A441-9622EA3493E7}">
      <dsp:nvSpPr>
        <dsp:cNvPr id="0" name=""/>
        <dsp:cNvSpPr/>
      </dsp:nvSpPr>
      <dsp:spPr>
        <a:xfrm>
          <a:off x="0" y="0"/>
          <a:ext cx="8812305" cy="775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AAPM&amp;R Registry 2019 Measures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716" y="22716"/>
        <a:ext cx="8766873" cy="730160"/>
      </dsp:txXfrm>
    </dsp:sp>
    <dsp:sp modelId="{D255783D-B856-4349-8EF7-C6EFDB595C51}">
      <dsp:nvSpPr>
        <dsp:cNvPr id="0" name=""/>
        <dsp:cNvSpPr/>
      </dsp:nvSpPr>
      <dsp:spPr>
        <a:xfrm>
          <a:off x="21985" y="1379297"/>
          <a:ext cx="1379297" cy="137929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FF862-BB78-4B94-A7B6-319C69353A4B}">
      <dsp:nvSpPr>
        <dsp:cNvPr id="0" name=""/>
        <dsp:cNvSpPr/>
      </dsp:nvSpPr>
      <dsp:spPr>
        <a:xfrm>
          <a:off x="1462054" y="1071637"/>
          <a:ext cx="7350250" cy="199420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Functional Outcome Assessment for Spine Intervention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Quality of Life Assessment for Spine Intervention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Patient Satisfaction with Spine Care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Depression and Anxiety Assessment Prior to Spine Related Therapies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Narcotic Pain Medicine Management Prior to and Following Spine Therapy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Complications Following Percutaneous Spine Related Procedure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Unplanned Admission to Hospital Following Percutaneous Spine Procedure within the 30-Day Post-Procedure Period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>
              <a:latin typeface="Calibri  "/>
              <a:cs typeface="Arial" panose="020B0604020202020204" pitchFamily="34" charset="0"/>
            </a:rPr>
            <a:t>• </a:t>
          </a:r>
          <a:r>
            <a:rPr lang="en-US" sz="1100" kern="1200" dirty="0">
              <a:latin typeface="Calibri  "/>
            </a:rPr>
            <a:t>Spine/Extremity Pain Assessment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7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7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000" kern="1200" dirty="0"/>
        </a:p>
      </dsp:txBody>
      <dsp:txXfrm>
        <a:off x="1559420" y="1169003"/>
        <a:ext cx="7155518" cy="1799469"/>
      </dsp:txXfrm>
    </dsp:sp>
    <dsp:sp modelId="{CC2DF175-0707-4646-9210-4C3B35B05601}">
      <dsp:nvSpPr>
        <dsp:cNvPr id="0" name=""/>
        <dsp:cNvSpPr/>
      </dsp:nvSpPr>
      <dsp:spPr>
        <a:xfrm>
          <a:off x="0" y="3660736"/>
          <a:ext cx="1379297" cy="137929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5E53-54A9-4078-BD62-107A98F32F92}">
      <dsp:nvSpPr>
        <dsp:cNvPr id="0" name=""/>
        <dsp:cNvSpPr/>
      </dsp:nvSpPr>
      <dsp:spPr>
        <a:xfrm>
          <a:off x="1462054" y="3319312"/>
          <a:ext cx="7350250" cy="206214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• Assessment and Management of Muscle Spasticity – Inpatient Setting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• Management of Muscle Spasticity – Outpatient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• Post-Acute Brain Injury: Depression Screening and Follow-Up Plan of Care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• Family Training – Inpatient Rehabilitation/Skilled Nursing Facility – Discharged to Home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• Functional Assessment to Determine Rehabilitation Needs</a:t>
          </a:r>
        </a:p>
      </dsp:txBody>
      <dsp:txXfrm>
        <a:off x="1562738" y="3419996"/>
        <a:ext cx="7148882" cy="186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6ED3D-6DD6-204A-B0D3-8FDFC25095E6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320C5-DA91-2E40-9C15-9A610B21E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E9DD93-62C6-492D-BF6A-BE66DC55E7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9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87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7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7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9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3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07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48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2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28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13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47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9BBE5-7A98-4FFA-8A42-BC912402B1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10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9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1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1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6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60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4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44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Hatzakis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072E-F21D-4D74-9F06-28ACD2443D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452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40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Hatzakis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072E-F21D-4D74-9F06-28ACD2443D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2581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Hatzakis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072E-F21D-4D74-9F06-28ACD2443D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6871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072E-F21D-4D74-9F06-28ACD2443D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2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Hatzakis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3072E-F21D-4D74-9F06-28ACD2443D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7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9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28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320C5-DA91-2E40-9C15-9A610B21E0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9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2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8" y="762002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C036D-5240-504E-9504-14B1FC9BE9D0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/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20" y="6320155"/>
            <a:ext cx="1311593" cy="401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9F3E-6A04-2A4B-AB77-11077F3A72BD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FE6E-9013-7845-93BF-37F091005567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049" y="2448589"/>
            <a:ext cx="6312196" cy="646331"/>
          </a:xfrm>
        </p:spPr>
        <p:txBody>
          <a:bodyPr>
            <a:sp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079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426720"/>
            <a:ext cx="8256740" cy="617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1" y="1600202"/>
            <a:ext cx="8256740" cy="4007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06290"/>
            <a:ext cx="1296101" cy="3653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AA1BD664-1CD3-ED4A-BB15-4BE8922C6BDC}" type="datetime4">
              <a:rPr lang="en-US" sz="1100" smtClean="0">
                <a:solidFill>
                  <a:schemeClr val="bg1"/>
                </a:solidFill>
              </a:rPr>
              <a:t>December 13, 2018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057400" y="6306290"/>
            <a:ext cx="2971800" cy="3653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827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99F3-B98C-4741-A686-B27C2440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243D4-8D1B-4345-8B84-7F0DA4B5E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70752-4EF1-4600-8D9F-BF6C607C3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4D71-7C1D-4896-B9CB-BFB43B82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BD741-85C4-42ED-BDD3-D47BD7E4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1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5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8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0F99-359C-EE40-B364-BD5BB9FFC850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1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49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48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3902-0CD3-44FF-95F6-558DCA9FD3C2}" type="datetimeFigureOut">
              <a:rPr lang="en-US" smtClean="0"/>
              <a:t>12/13/2018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9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048" y="2448587"/>
            <a:ext cx="6312196" cy="646331"/>
          </a:xfrm>
        </p:spPr>
        <p:txBody>
          <a:bodyPr>
            <a:sp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155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 indent="-205740">
              <a:lnSpc>
                <a:spcPts val="2400"/>
              </a:lnSpc>
              <a:spcBef>
                <a:spcPts val="504"/>
              </a:spcBef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lnSpc>
                <a:spcPts val="2400"/>
              </a:lnSpc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6CD9-78E5-4A4E-9B3B-78E246D2A2DB}" type="datetime1">
              <a:rPr lang="en-US" altLang="en-US"/>
              <a:pPr>
                <a:defRPr/>
              </a:pPr>
              <a:t>12/13/2018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EC14-FDA1-4061-84F5-5D4AE2606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F444-EA32-CF48-936F-A57456455888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6AF9-89BB-354E-B449-E7BD100CFD8A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9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C441-2927-254B-A0B1-B72D717578FB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BE5B8-8847-D541-B8D5-510E1BC91372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252EE-0BE3-714E-9EC1-31B3703B647E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20" y="6338252"/>
            <a:ext cx="1311593" cy="401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A3BA-1BEE-0349-B8E6-43DFB730FC6C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EBFC-9AE2-784F-B874-88B143A4FB9C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7" y="6356353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90" y="1123840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CA9A39-77C7-0D44-B083-0461CDE99197}" type="datetime1">
              <a:rPr lang="en-US" smtClean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3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3" y="6356353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13">
            <a:alphaModFix amt="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06" y="6320155"/>
            <a:ext cx="1311593" cy="4013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apmr_pp_hd_titl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8529" y="2546125"/>
            <a:ext cx="609509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pmr_pp_hd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2933"/>
            <a:ext cx="9144000" cy="7450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036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26722"/>
            <a:ext cx="8264804" cy="56158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1" y="3060700"/>
            <a:ext cx="28575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1" y="3060700"/>
            <a:ext cx="2857500" cy="736600"/>
          </a:xfrm>
          <a:prstGeom prst="rect">
            <a:avLst/>
          </a:prstGeom>
        </p:spPr>
      </p:pic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06290"/>
            <a:ext cx="1296101" cy="3653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AA1BD664-1CD3-ED4A-BB15-4BE8922C6BDC}" type="datetime4">
              <a:rPr lang="en-US" smtClean="0">
                <a:solidFill>
                  <a:schemeClr val="bg1"/>
                </a:solidFill>
              </a:rPr>
              <a:pPr/>
              <a:t>December 13, 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057400" y="6306290"/>
            <a:ext cx="2971800" cy="3653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spc="1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3" name="Slide Number Placeholder 9"/>
          <p:cNvSpPr txBox="1">
            <a:spLocks/>
          </p:cNvSpPr>
          <p:nvPr userDrawn="1"/>
        </p:nvSpPr>
        <p:spPr>
          <a:xfrm>
            <a:off x="5655512" y="6313524"/>
            <a:ext cx="381000" cy="35814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2DDFF7A0-E3F6-7543-9F44-B97EF9446928}" type="slidenum">
              <a:rPr lang="en-US" sz="1000" smtClean="0">
                <a:solidFill>
                  <a:schemeClr val="bg2"/>
                </a:solidFill>
              </a:rPr>
              <a:pPr/>
              <a:t>‹#›</a:t>
            </a:fld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9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00" b="0" i="0" kern="1200">
          <a:solidFill>
            <a:srgbClr val="496A7E"/>
          </a:solidFill>
          <a:latin typeface="+mj-lt"/>
          <a:ea typeface="+mj-ea"/>
          <a:cs typeface="+mj-cs"/>
        </a:defRPr>
      </a:lvl1pPr>
    </p:titleStyle>
    <p:bodyStyle>
      <a:lvl1pPr marL="342891" indent="-228594" algn="l" defTabSz="457189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/>
        <a:buChar char="•"/>
        <a:defRPr sz="3200" kern="1200">
          <a:solidFill>
            <a:srgbClr val="618C6C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005815" indent="-182875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25847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54441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apmr_pp_hd_titl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8528" y="2546123"/>
            <a:ext cx="609509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20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apmr.org/mips" TargetMode="Externa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apmr.org/registry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hyperlink" Target="mailto:registry@aapmr.org" TargetMode="External"/><Relationship Id="rId4" Type="http://schemas.openxmlformats.org/officeDocument/2006/relationships/hyperlink" Target="https://registry.aapmr.org/InterestForm/InterestForm.aspx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BE7C-4BA7-49BA-AC69-B860B55D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68" y="2088627"/>
            <a:ext cx="7867462" cy="1569660"/>
          </a:xfrm>
        </p:spPr>
        <p:txBody>
          <a:bodyPr/>
          <a:lstStyle/>
          <a:p>
            <a:r>
              <a:rPr lang="en-US" sz="3200" dirty="0"/>
              <a:t>2019 Quality Payment Program (QPP) </a:t>
            </a:r>
            <a:br>
              <a:rPr lang="en-US" sz="3200" dirty="0"/>
            </a:br>
            <a:r>
              <a:rPr lang="en-US" sz="3200" dirty="0"/>
              <a:t>Merit-based Incentive Payment System (MIPS) Reporting Webinar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84FDB-C432-4A8F-8079-018DB549589F}"/>
              </a:ext>
            </a:extLst>
          </p:cNvPr>
          <p:cNvSpPr txBox="1"/>
          <p:nvPr/>
        </p:nvSpPr>
        <p:spPr>
          <a:xfrm>
            <a:off x="3820562" y="3984543"/>
            <a:ext cx="24172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December 12, 2018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(This webinar is being recorded)</a:t>
            </a:r>
          </a:p>
        </p:txBody>
      </p:sp>
    </p:spTree>
    <p:extLst>
      <p:ext uri="{BB962C8B-B14F-4D97-AF65-F5344CB8AC3E}">
        <p14:creationId xmlns:p14="http://schemas.microsoft.com/office/powerpoint/2010/main" val="157025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31C0-F47A-EB41-8B80-9F43B8BB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NPI Look-up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5D2AC-38EF-314D-918B-CEBC6661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A6F20-F4AB-2F47-9A02-880FC226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946" y="313142"/>
            <a:ext cx="5932449" cy="37505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B39BA-166A-5749-B2BF-C1C67AFC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945" y="4245279"/>
            <a:ext cx="5932449" cy="200480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4F0DF1-C3E8-FD48-8D81-EDC1796723E3}"/>
              </a:ext>
            </a:extLst>
          </p:cNvPr>
          <p:cNvSpPr txBox="1"/>
          <p:nvPr/>
        </p:nvSpPr>
        <p:spPr>
          <a:xfrm>
            <a:off x="2904567" y="4610404"/>
            <a:ext cx="1839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89E0E5-7A37-C842-BA68-9E9FE1EA4A41}"/>
              </a:ext>
            </a:extLst>
          </p:cNvPr>
          <p:cNvSpPr/>
          <p:nvPr/>
        </p:nvSpPr>
        <p:spPr>
          <a:xfrm>
            <a:off x="2904567" y="3486950"/>
            <a:ext cx="1192695" cy="22322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0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Overview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85887"/>
              </p:ext>
            </p:extLst>
          </p:nvPr>
        </p:nvGraphicFramePr>
        <p:xfrm>
          <a:off x="2957513" y="1251482"/>
          <a:ext cx="5432824" cy="328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1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Performance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ctr"/>
                      <a:r>
                        <a:rPr lang="en-US" sz="1400" baseline="0" dirty="0"/>
                        <a:t>Category</a:t>
                      </a:r>
                      <a:endParaRPr lang="en-US" sz="1400" dirty="0"/>
                    </a:p>
                  </a:txBody>
                  <a:tcPr marL="38576" marR="38576" marT="19289" marB="1928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Weight</a:t>
                      </a:r>
                      <a:endParaRPr lang="en-US" sz="1400" dirty="0"/>
                    </a:p>
                  </a:txBody>
                  <a:tcPr marL="38576" marR="38576" marT="19289" marB="1928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Performance Year 2017</a:t>
                      </a:r>
                    </a:p>
                  </a:txBody>
                  <a:tcPr marL="38576" marR="38576" marT="19289" marB="1928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Performance Year 2018</a:t>
                      </a:r>
                    </a:p>
                  </a:txBody>
                  <a:tcPr marL="38576" marR="38576" marT="19289" marB="1928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Performance Year 2019</a:t>
                      </a:r>
                    </a:p>
                  </a:txBody>
                  <a:tcPr marL="38576" marR="38576" marT="19289" marB="1928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Quality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45%</a:t>
                      </a:r>
                    </a:p>
                  </a:txBody>
                  <a:tcPr marL="38576" marR="38576" marT="19289" marB="1928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0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Promoting Interoperability</a:t>
                      </a:r>
                      <a:r>
                        <a:rPr lang="en-US" sz="14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endParaRPr lang="en-U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25%</a:t>
                      </a:r>
                    </a:p>
                  </a:txBody>
                  <a:tcPr marL="38576" marR="38576" marT="19289" marB="1928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Cost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10% 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15%</a:t>
                      </a:r>
                    </a:p>
                  </a:txBody>
                  <a:tcPr marL="38576" marR="38576" marT="19289" marB="1928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5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Improvement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Activities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15%</a:t>
                      </a:r>
                    </a:p>
                  </a:txBody>
                  <a:tcPr marL="38576" marR="38576" marT="19289" marB="192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15%</a:t>
                      </a:r>
                    </a:p>
                  </a:txBody>
                  <a:tcPr marL="38576" marR="38576" marT="19289" marB="1928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7514" y="4624008"/>
            <a:ext cx="54328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performance across these categories, clinicians can face negative payment adjustments of </a:t>
            </a:r>
            <a:r>
              <a:rPr lang="en-US" sz="13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percent in 2019</a:t>
            </a:r>
            <a:r>
              <a: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rising over time to </a:t>
            </a:r>
            <a:r>
              <a:rPr lang="en-US" sz="13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percent in 2022.</a:t>
            </a:r>
          </a:p>
          <a:p>
            <a:endParaRPr lang="en-US" sz="135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35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2021 payment (based on 2019 performance), a maximum negative adjustment of 7 percent applies.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1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Participation Options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8910" y="1076700"/>
            <a:ext cx="56794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charset="0"/>
              <a:buChar char="•"/>
            </a:pPr>
            <a:r>
              <a:rPr lang="en-US" sz="2200" dirty="0"/>
              <a:t>Clinicians can participate in MIPS in several ways, including: 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2200" dirty="0"/>
              <a:t>As an individual clinician (reporting at the TIN/NPI level)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2200" dirty="0"/>
              <a:t>As a group (reporting at the TIN level)</a:t>
            </a:r>
          </a:p>
          <a:p>
            <a:pPr marL="671508" lvl="1" indent="-214308">
              <a:buFont typeface="Arial" charset="0"/>
              <a:buChar char="•"/>
            </a:pPr>
            <a:endParaRPr lang="en-US" sz="2200" dirty="0"/>
          </a:p>
          <a:p>
            <a:pPr marL="214308" indent="-214308">
              <a:buFont typeface="Arial" charset="0"/>
              <a:buChar char="•"/>
            </a:pPr>
            <a:r>
              <a:rPr lang="en-US" sz="2200" dirty="0"/>
              <a:t>If you are part of a group: 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2200" dirty="0"/>
              <a:t>Check to see if your group is handling reporting on clinicians’ behalf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2200" dirty="0"/>
              <a:t>Multi-specialty groups that report as a “group” can rely on measures which might not be applicable to the services you provide, so be sure to evaluate your entire group’s reporting strategy</a:t>
            </a:r>
          </a:p>
          <a:p>
            <a:pPr marL="671508" lvl="1" indent="-214308">
              <a:buFont typeface="Arial" charset="0"/>
              <a:buChar char="•"/>
            </a:pPr>
            <a:endParaRPr lang="en-US" sz="2200" dirty="0"/>
          </a:p>
          <a:p>
            <a:pPr marL="214308" indent="-214308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Data Collection Types for Individual Clinicians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94659"/>
              </p:ext>
            </p:extLst>
          </p:nvPr>
        </p:nvGraphicFramePr>
        <p:xfrm>
          <a:off x="2669628" y="781986"/>
          <a:ext cx="6138040" cy="397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74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Claims*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Qualified Registry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Qualified Clinical Data Registry (QCDR)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Certified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EHR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Technology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CMS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Web-based Attestation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r>
                        <a:rPr lang="en-US" sz="1400" dirty="0"/>
                        <a:t>Quality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r>
                        <a:rPr lang="en-US" sz="1400" dirty="0"/>
                        <a:t>Improvement Activities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r>
                        <a:rPr lang="en-US" sz="1400" dirty="0"/>
                        <a:t>Promoting Interoperability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793">
                <a:tc>
                  <a:txBody>
                    <a:bodyPr/>
                    <a:lstStyle/>
                    <a:p>
                      <a:r>
                        <a:rPr lang="en-US" sz="1400" dirty="0"/>
                        <a:t>Cost</a:t>
                      </a:r>
                    </a:p>
                  </a:txBody>
                  <a:tcPr marL="68580" marR="68580" marT="34290" marB="3429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Administrative</a:t>
                      </a:r>
                      <a:r>
                        <a:rPr lang="en-US" sz="1400" baseline="0" dirty="0"/>
                        <a:t> claims (no submission required)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70" y="2197461"/>
            <a:ext cx="446486" cy="43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93" y="2197461"/>
            <a:ext cx="446486" cy="438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51" y="2197461"/>
            <a:ext cx="446486" cy="438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33" y="2197461"/>
            <a:ext cx="446486" cy="438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93" y="3509682"/>
            <a:ext cx="446486" cy="438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51" y="3509682"/>
            <a:ext cx="446486" cy="438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33" y="3511848"/>
            <a:ext cx="446486" cy="438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15" y="3509682"/>
            <a:ext cx="446486" cy="438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693" y="2868024"/>
            <a:ext cx="446486" cy="438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51" y="2868024"/>
            <a:ext cx="446486" cy="438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33" y="2868024"/>
            <a:ext cx="446486" cy="4385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715" y="2868024"/>
            <a:ext cx="446486" cy="438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9630" y="4924964"/>
            <a:ext cx="5982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2019, clinicians can use different reporting mechanisms across categories and </a:t>
            </a:r>
            <a:r>
              <a:rPr lang="en-US" sz="1400" b="1" u="sng" dirty="0"/>
              <a:t>multiple mechanisms</a:t>
            </a:r>
            <a:r>
              <a:rPr lang="en-US" sz="1400" dirty="0"/>
              <a:t> within each category.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* Limited to small practices only for 2019</a:t>
            </a:r>
          </a:p>
          <a:p>
            <a:r>
              <a:rPr lang="en-US" sz="1400" dirty="0"/>
              <a:t>** Reporting options for group reporting vary to an extent.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6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Quality Performance Category: General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53D3798-C599-9E44-92EC-CC13DE174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676042"/>
              </p:ext>
            </p:extLst>
          </p:nvPr>
        </p:nvGraphicFramePr>
        <p:xfrm>
          <a:off x="2659239" y="757603"/>
          <a:ext cx="5971824" cy="521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660">
                  <a:extLst>
                    <a:ext uri="{9D8B030D-6E8A-4147-A177-3AD203B41FA5}">
                      <a16:colId xmlns:a16="http://schemas.microsoft.com/office/drawing/2014/main" val="2187158336"/>
                    </a:ext>
                  </a:extLst>
                </a:gridCol>
                <a:gridCol w="4466164">
                  <a:extLst>
                    <a:ext uri="{9D8B030D-6E8A-4147-A177-3AD203B41FA5}">
                      <a16:colId xmlns:a16="http://schemas.microsoft.com/office/drawing/2014/main" val="1581698430"/>
                    </a:ext>
                  </a:extLst>
                </a:gridCol>
              </a:tblGrid>
              <a:tr h="361231">
                <a:tc>
                  <a:txBody>
                    <a:bodyPr/>
                    <a:lstStyle/>
                    <a:p>
                      <a:endParaRPr lang="en-US" sz="16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2019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057250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Required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6 measures, including 1 outcome or high priority measure.</a:t>
                      </a:r>
                    </a:p>
                    <a:p>
                      <a:endParaRPr lang="en-US" sz="16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600" dirty="0">
                          <a:latin typeface="+mn-lt"/>
                          <a:cs typeface="Calibri" panose="020F0502020204030204" pitchFamily="34" charset="0"/>
                        </a:rPr>
                        <a:t>If more than 6 measures are submitted, CMS will base your final score on the 6 with the highest score.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109353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Data Completeness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Report each measure for at least 60% of applicable patients </a:t>
                      </a:r>
                      <a:endParaRPr lang="en-US" sz="1600" b="0" dirty="0">
                        <a:solidFill>
                          <a:srgbClr val="FF0000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405069"/>
                  </a:ext>
                </a:extLst>
              </a:tr>
              <a:tr h="370663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Performance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Full Calendar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255203"/>
                  </a:ext>
                </a:extLst>
              </a:tr>
              <a:tr h="1264071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  <a:cs typeface="Calibri" panose="020F0502020204030204" pitchFamily="34" charset="0"/>
                        </a:rPr>
                        <a:t>Achievement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10 points per measure, compared to national benchmarks</a:t>
                      </a:r>
                    </a:p>
                    <a:p>
                      <a:pPr marL="641350" indent="-3476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Failure to meet data completeness: 1 point</a:t>
                      </a:r>
                    </a:p>
                    <a:p>
                      <a:pPr marL="641350" indent="-3476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Reporting on &lt;20 patients: 3 points</a:t>
                      </a:r>
                    </a:p>
                    <a:p>
                      <a:pPr marL="641350" indent="-3476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Reporting on measure with no benchmark: 3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347563"/>
                  </a:ext>
                </a:extLst>
              </a:tr>
              <a:tr h="582376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Improvement Points</a:t>
                      </a:r>
                      <a:endParaRPr lang="en-US" sz="1600" b="1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CMS will measure “improvement” at the quality </a:t>
                      </a:r>
                      <a:r>
                        <a:rPr lang="en-US" sz="1600" b="0" u="sng" dirty="0">
                          <a:latin typeface="+mn-lt"/>
                          <a:cs typeface="Calibri" panose="020F0502020204030204" pitchFamily="34" charset="0"/>
                        </a:rPr>
                        <a:t>category</a:t>
                      </a:r>
                      <a:r>
                        <a:rPr lang="en-US" sz="1600" b="0" dirty="0">
                          <a:latin typeface="+mn-lt"/>
                          <a:cs typeface="Calibri" panose="020F0502020204030204" pitchFamily="34" charset="0"/>
                        </a:rPr>
                        <a:t>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19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034B-0C8F-8043-9EA6-5ED80030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Performance Category: Topped Out Measures and Bonus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F164-3495-7049-AE8C-E5A52E76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Topped Out Measures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7 point cap applies to measures topped out for two years (</a:t>
            </a:r>
            <a:r>
              <a:rPr lang="en-US" sz="1600" i="1" dirty="0">
                <a:solidFill>
                  <a:schemeClr val="tx1"/>
                </a:solidFill>
                <a:cs typeface="Calibri" panose="020F0502020204030204" pitchFamily="34" charset="0"/>
              </a:rPr>
              <a:t>applies to 6 measures in 2018; measures in 2019 TBD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)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If a measure is topped out for at least 3 years, it could be proposed for removal in the 4</a:t>
            </a:r>
            <a:r>
              <a:rPr lang="en-US" sz="1600" baseline="30000" dirty="0">
                <a:solidFill>
                  <a:schemeClr val="tx1"/>
                </a:solidFill>
                <a:cs typeface="Calibri" panose="020F0502020204030204" pitchFamily="34" charset="0"/>
              </a:rPr>
              <a:t>th 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year</a:t>
            </a:r>
            <a:endParaRPr lang="en-US" sz="1600" baseline="300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CMS also finalized that it could accelerate removal of highly topped out (98-100%) measures within a year for future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Bonus Points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High priority measures: </a:t>
            </a:r>
          </a:p>
          <a:p>
            <a:pPr marL="100584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2 points for outcome and patient experience measures</a:t>
            </a:r>
          </a:p>
          <a:p>
            <a:pPr marL="100584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1 point for other high priority measures: Appropriate use; Patient safety; Efficiency; Care coordination; Opioid-related</a:t>
            </a:r>
          </a:p>
          <a:p>
            <a:pPr marL="100584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Not available for reporting via Web Interface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End-to-end electronic reporting:</a:t>
            </a:r>
          </a:p>
          <a:p>
            <a:pPr marL="1005840" lvl="2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cs typeface="Calibri" panose="020F0502020204030204" pitchFamily="34" charset="0"/>
              </a:rPr>
              <a:t>1 point for each measure submitted using end-to-end electronic reporting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sz="1550" dirty="0">
                <a:solidFill>
                  <a:schemeClr val="tx1"/>
                </a:solidFill>
                <a:cs typeface="Calibri" panose="020F0502020204030204" pitchFamily="34" charset="0"/>
              </a:rPr>
              <a:t>Bonus points are available even if they are for measures that are not in the top 6 scored measures, if they meet data completeness and case minimum requirements. </a:t>
            </a:r>
            <a:endParaRPr lang="en-US" sz="14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56788-99F7-1741-A96A-39BB1A48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53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05783"/>
            <a:ext cx="8264804" cy="42119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496A7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/>
              <a:t>Using PQRS Reporting Data as an Indicator of MIPS Participation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BEFA72B-89A8-204A-9490-45878B0D6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53175"/>
              </p:ext>
            </p:extLst>
          </p:nvPr>
        </p:nvGraphicFramePr>
        <p:xfrm>
          <a:off x="457202" y="1011305"/>
          <a:ext cx="3877733" cy="47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7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Participation</a:t>
                      </a:r>
                      <a:r>
                        <a:rPr lang="en-US" sz="1600" baseline="0" dirty="0"/>
                        <a:t> % by Specialty (2016)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1. Pathology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90.2%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2. Anesthesiology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89.1%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3.</a:t>
                      </a:r>
                      <a:r>
                        <a:rPr lang="en-US" sz="1600" baseline="0" dirty="0"/>
                        <a:t> Emergency Medicine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86.2%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4. </a:t>
                      </a:r>
                      <a:r>
                        <a:rPr lang="en-US" sz="1600" baseline="0" dirty="0"/>
                        <a:t>Radiology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85.7%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41">
                <a:tc>
                  <a:txBody>
                    <a:bodyPr/>
                    <a:lstStyle/>
                    <a:p>
                      <a:r>
                        <a:rPr lang="en-US" sz="1600" dirty="0"/>
                        <a:t>5  Oncology</a:t>
                      </a:r>
                      <a:r>
                        <a:rPr lang="en-US" sz="1600" baseline="0" dirty="0"/>
                        <a:t>/Hematology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85.5%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6. Thoracic/Cardiac Surgery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85.2%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7. Interventional</a:t>
                      </a:r>
                      <a:r>
                        <a:rPr lang="en-US" sz="1600" baseline="0" dirty="0"/>
                        <a:t> Radiology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85.0%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8. Cardiology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84.6%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9. Radiation Oncology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83.2%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10. Rheumatology (tie)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82.9%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/>
                        <a:t>10. Colon/Rectal Surgery (tie)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82.9%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197019974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All MDs/DOs</a:t>
                      </a:r>
                      <a:endParaRPr lang="en-US" sz="1600" i="1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77.0%</a:t>
                      </a:r>
                      <a:endParaRPr lang="en-US" sz="1600" i="1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5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37. Physical Medicine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65.2%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82BC34D-42F7-3E44-A172-A2A7C14E9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169561"/>
              </p:ext>
            </p:extLst>
          </p:nvPr>
        </p:nvGraphicFramePr>
        <p:xfrm>
          <a:off x="4809071" y="1017901"/>
          <a:ext cx="3912935" cy="47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3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% Penalized by Specialty (2018)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1. Oral /Maxillofacial Surgery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67.5%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2. General Practice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65.0%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3. Psychiatry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60.5%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4. Plastic Surgery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50.3%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5. Allergy/Immunology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41.8%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6. Physical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 Medicine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39.1%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7. Obstetrics/Gynecology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32.3%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8. Dermatology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30.6%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9. Geriatrics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29.7%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r>
                        <a:rPr lang="en-US" sz="1600" dirty="0"/>
                        <a:t>10.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Otolaryngology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29.6%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61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All MDs/DOs</a:t>
                      </a:r>
                      <a:endParaRPr lang="en-US" sz="1600" i="1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26.1%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04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457200" y="320042"/>
            <a:ext cx="8264804" cy="4211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Physical Medicine PQRS Reporting in 2015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05783"/>
            <a:ext cx="8264804" cy="42119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496A7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/>
              <a:t>Physical Medicine PQRS Reporting in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8A929CF-6703-C746-A543-DF978C730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853238"/>
              </p:ext>
            </p:extLst>
          </p:nvPr>
        </p:nvGraphicFramePr>
        <p:xfrm>
          <a:off x="293512" y="988946"/>
          <a:ext cx="4063998" cy="4780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442C2F0-226C-2F45-9C79-AF215A9B3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112717"/>
              </p:ext>
            </p:extLst>
          </p:nvPr>
        </p:nvGraphicFramePr>
        <p:xfrm>
          <a:off x="4786493" y="812271"/>
          <a:ext cx="4154309" cy="49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839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187" y="927197"/>
            <a:ext cx="4909409" cy="287430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22928" y="864108"/>
            <a:ext cx="5486400" cy="512064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74575"/>
            <a:ext cx="2623816" cy="655721"/>
          </a:xfrm>
          <a:prstGeom prst="rect">
            <a:avLst/>
          </a:prstGeom>
        </p:spPr>
        <p:txBody>
          <a:bodyPr vert="horz" lIns="68580" tIns="34290" rIns="68580" bIns="3429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/>
              <a:t>Top 5 Most Reported Measures in </a:t>
            </a:r>
          </a:p>
          <a:p>
            <a:pPr algn="ctr"/>
            <a:r>
              <a:rPr lang="en-US" sz="2100" dirty="0"/>
              <a:t>Physical Medicine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506673"/>
              </p:ext>
            </p:extLst>
          </p:nvPr>
        </p:nvGraphicFramePr>
        <p:xfrm>
          <a:off x="2675607" y="3642171"/>
          <a:ext cx="6118565" cy="2032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85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Measure Name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Outcome or High Priority?</a:t>
                      </a:r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>
                          <a:solidFill>
                            <a:schemeClr val="tx1"/>
                          </a:solidFill>
                        </a:rPr>
                        <a:t>1. Documentation of Current Medications in the Medical Record (PQRS #130)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2" marR="68562" marT="34282" marB="34282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2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2. Body Mass Index (BMI) Screening and Follow-Up (PQRS #128)</a:t>
                      </a:r>
                    </a:p>
                  </a:txBody>
                  <a:tcPr marL="68562" marR="68562" marT="34282" marB="34282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51435" marR="51435" marT="25718" marB="25718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 Tobacco Use: Screening and Cessation Intervention (PQRS #226)</a:t>
                      </a:r>
                    </a:p>
                  </a:txBody>
                  <a:tcPr marL="68562" marR="68562" marT="34282" marB="3428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en-US" sz="1200" b="1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Pain Assessment and Follow-Up (PQRS #131)</a:t>
                      </a:r>
                    </a:p>
                  </a:txBody>
                  <a:tcPr marL="68562" marR="68562" marT="34282" marB="34282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</a:t>
                      </a:r>
                    </a:p>
                  </a:txBody>
                  <a:tcPr marL="51435" marR="51435" marT="25718" marB="25718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5. Falls: Risk Assessment (PQRS #154)</a:t>
                      </a:r>
                    </a:p>
                  </a:txBody>
                  <a:tcPr marL="68562" marR="68562" marT="34282" marB="3428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280186" y="3354740"/>
            <a:ext cx="4909409" cy="28743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2016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85763"/>
              </p:ext>
            </p:extLst>
          </p:nvPr>
        </p:nvGraphicFramePr>
        <p:xfrm>
          <a:off x="2675606" y="1240190"/>
          <a:ext cx="6118566" cy="196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7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Measure Name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Outcome or High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</a:rPr>
                        <a:t> Priority?</a:t>
                      </a:r>
                      <a:endParaRPr lang="en-US" sz="1100" dirty="0"/>
                    </a:p>
                  </a:txBody>
                  <a:tcPr marL="51435" marR="51435" marT="25718" marB="25718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>
                          <a:solidFill>
                            <a:schemeClr val="tx1"/>
                          </a:solidFill>
                        </a:rPr>
                        <a:t>1. Documentation of Current Medications in the Medical Record (PQRS #130)</a:t>
                      </a:r>
                    </a:p>
                  </a:txBody>
                  <a:tcPr marL="68562" marR="68562" marT="34282" marB="34282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</a:t>
                      </a:r>
                    </a:p>
                  </a:txBody>
                  <a:tcPr marL="51435" marR="51435" marT="25718" marB="25718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4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2. Body Mass Index (BMI) Screening and Follow-Up (PQRS #128)</a:t>
                      </a:r>
                    </a:p>
                  </a:txBody>
                  <a:tcPr marL="68562" marR="68562" marT="34282" marB="34282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51435" marR="51435" marT="25718" marB="25718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Tobacco Use: Screening and Cessation Intervention (PQRS #226)</a:t>
                      </a:r>
                      <a:endParaRPr lang="en-US" sz="12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68562" marR="68562" marT="34282" marB="3428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</a:rPr>
                        <a:t>Pain Assessment and Follow-Up (PQRS #131)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62" marR="68562" marT="34282" marB="34282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</a:t>
                      </a:r>
                    </a:p>
                  </a:txBody>
                  <a:tcPr marL="51435" marR="51435" marT="25718" marB="25718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6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5. Falls: Risk Assessment (PQRS #154)</a:t>
                      </a:r>
                    </a:p>
                  </a:txBody>
                  <a:tcPr marL="68562" marR="68562" marT="34282" marB="34282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X</a:t>
                      </a:r>
                    </a:p>
                  </a:txBody>
                  <a:tcPr marL="51435" marR="51435" marT="25718" marB="257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023522"/>
              </p:ext>
            </p:extLst>
          </p:nvPr>
        </p:nvGraphicFramePr>
        <p:xfrm>
          <a:off x="233509" y="1598484"/>
          <a:ext cx="8677833" cy="4298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6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Measure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Reporting Option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Times New Roman" charset="0"/>
                        </a:rPr>
                        <a:t>Outcome or High Priority?</a:t>
                      </a: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Claims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Registry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51435" marR="5143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#47:</a:t>
                      </a:r>
                      <a:r>
                        <a:rPr lang="en-US" sz="1200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Advance Care Plan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#109: Osteoarthritis (OA): Function and Pain Assessment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#128: Preventive Care and Screening: Body Mass Index (BMI) Screening and Follow-Up Plan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#130: Documentation of Current Medications in the Medical Record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#131: Pain Assessment and Follow-Up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QPP#154: Falls: Risk Assessment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#155: Falls: Plan of Care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#182: Functional Outcome Assessment 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#226: Preventive Care and Screening: Tobacco Use: Screening and Cessation Intervention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 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 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4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#317: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Preventive Care and Screening: Screening for High Blood Pressure and Follow-Up Documented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1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#374: Closing the Referral Loop: Receipt of Specialist Report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#402: Tobacco Use and Help with Quitting Among Adolescents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#408: Opioid Therapy Follow-up Evaluation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#412: Documentation of Signed Opioid Treatment Agreement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#414: Evaluation or Interview for Risk of Opioid Misuse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#431: Preventive Care and Screening: Unhealthy Alcohol Use: Screening &amp; Brief Counseling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QPP #468: Continuity of Pharmacotherapy for Opioid Use Disorder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charset="0"/>
                          <a:cs typeface="Calibri" charset="0"/>
                        </a:rPr>
                        <a:t>X</a:t>
                      </a:r>
                    </a:p>
                  </a:txBody>
                  <a:tcPr marL="51435" marR="5143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77944"/>
                  </a:ext>
                </a:extLst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457200" y="1177293"/>
            <a:ext cx="8264804" cy="42119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-45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2019 MIPS Physical Medicine Specialty Measure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D293A-36C9-CF47-A2F8-35B6BDEC2E2A}"/>
              </a:ext>
            </a:extLst>
          </p:cNvPr>
          <p:cNvSpPr txBox="1"/>
          <p:nvPr/>
        </p:nvSpPr>
        <p:spPr>
          <a:xfrm>
            <a:off x="233507" y="5996765"/>
            <a:ext cx="569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 indicates topped out status for 2018.</a:t>
            </a:r>
          </a:p>
        </p:txBody>
      </p:sp>
    </p:spTree>
    <p:extLst>
      <p:ext uri="{BB962C8B-B14F-4D97-AF65-F5344CB8AC3E}">
        <p14:creationId xmlns:p14="http://schemas.microsoft.com/office/powerpoint/2010/main" val="64612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0694" y="827232"/>
            <a:ext cx="6095096" cy="646331"/>
          </a:xfrm>
        </p:spPr>
        <p:txBody>
          <a:bodyPr/>
          <a:lstStyle/>
          <a:p>
            <a:pPr algn="ctr"/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104" y="1600200"/>
            <a:ext cx="3096320" cy="3257550"/>
          </a:xfrm>
        </p:spPr>
        <p:txBody>
          <a:bodyPr/>
          <a:lstStyle/>
          <a:p>
            <a:pPr marL="214313" indent="-214313"/>
            <a:r>
              <a:rPr lang="en-US" altLang="en-US" sz="1350" dirty="0"/>
              <a:t>Please note, your line has been muted to prevent background noise. </a:t>
            </a:r>
          </a:p>
          <a:p>
            <a:pPr marL="214313" indent="-214313"/>
            <a:r>
              <a:rPr lang="en-US" altLang="en-US" sz="1350" dirty="0"/>
              <a:t>Ways to participate in this webinar:</a:t>
            </a:r>
          </a:p>
          <a:p>
            <a:pPr lvl="1">
              <a:defRPr/>
            </a:pPr>
            <a:r>
              <a:rPr lang="en-US" sz="1200" dirty="0"/>
              <a:t>Use the “Raise Hand” feature to indicate if you’d like to join the discussion</a:t>
            </a:r>
          </a:p>
          <a:p>
            <a:pPr lvl="1">
              <a:defRPr/>
            </a:pPr>
            <a:r>
              <a:rPr lang="en-US" sz="1200" dirty="0"/>
              <a:t>Use the “Questions” features to provide additional input to us </a:t>
            </a:r>
          </a:p>
          <a:p>
            <a:pPr>
              <a:defRPr/>
            </a:pPr>
            <a:r>
              <a:rPr lang="en-US" sz="1500" dirty="0"/>
              <a:t>This webinar is being recorded and will be shared with those who could not attend. </a:t>
            </a:r>
          </a:p>
          <a:p>
            <a:pPr marL="0" indent="0" algn="ctr">
              <a:buNone/>
            </a:pPr>
            <a:endParaRPr lang="en-US" altLang="en-US" dirty="0"/>
          </a:p>
          <a:p>
            <a:pPr marL="0" indent="0" algn="ctr">
              <a:buNone/>
            </a:pPr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88549" y="1107362"/>
            <a:ext cx="3338665" cy="40701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C273A-DDBF-42BA-99E1-21D2A0152E2D}" type="slidenum">
              <a:rPr lang="en-US" alt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 alt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6" name="Straight Arrow Connector 7"/>
          <p:cNvCxnSpPr>
            <a:cxnSpLocks noChangeShapeType="1"/>
          </p:cNvCxnSpPr>
          <p:nvPr/>
        </p:nvCxnSpPr>
        <p:spPr bwMode="auto">
          <a:xfrm flipV="1">
            <a:off x="4201496" y="2842788"/>
            <a:ext cx="913712" cy="586212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4"/>
          <p:cNvCxnSpPr>
            <a:cxnSpLocks noChangeShapeType="1"/>
          </p:cNvCxnSpPr>
          <p:nvPr/>
        </p:nvCxnSpPr>
        <p:spPr bwMode="auto">
          <a:xfrm flipV="1">
            <a:off x="4202450" y="3771900"/>
            <a:ext cx="1093827" cy="342900"/>
          </a:xfrm>
          <a:prstGeom prst="straightConnector1">
            <a:avLst/>
          </a:prstGeom>
          <a:noFill/>
          <a:ln w="5715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796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CD3C4-5612-904A-B81E-CDD66CD5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Performance Category: New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CBC1-A22F-6540-80CC-68B0D1242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CMS finalized several new measures for 2019: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Average change in functional status following lumbar spine fusion surgery (MN Community Measurement)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Average change in functional status following lumbar discectomy laminotomy surgery (MN Community Measurement)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Average change in leg pain following lumbar spine fusion surgery (MN Community Measurement)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Average change in functional status following total knee replacement surgery (MN Community Measurement)</a:t>
            </a:r>
          </a:p>
          <a:p>
            <a:r>
              <a:rPr lang="en-US" dirty="0">
                <a:solidFill>
                  <a:schemeClr val="tx1"/>
                </a:solidFill>
              </a:rPr>
              <a:t>CMS also finalized a new skilled nursing facility specialty set for 2019.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F8CD9-F352-FB4F-8EB3-013C35FE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9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Measure Applicability  (EMA) </a:t>
            </a:r>
            <a:br>
              <a:rPr lang="en-US" dirty="0"/>
            </a:br>
            <a:r>
              <a:rPr lang="en-US" dirty="0"/>
              <a:t>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949836"/>
            <a:ext cx="5486400" cy="512064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According to CMS, the EMA is “an enhanced version of Measure-Applicability Validation (MAV) process previously used for PQRS” </a:t>
            </a:r>
          </a:p>
          <a:p>
            <a:r>
              <a:rPr lang="en-US" sz="1800" dirty="0">
                <a:solidFill>
                  <a:schemeClr val="tx1"/>
                </a:solidFill>
              </a:rPr>
              <a:t>Only available for Claims and Registry reporting (not EHR, Qualified Clinical Data Registries, or Web-Interface reporting)</a:t>
            </a:r>
          </a:p>
          <a:p>
            <a:r>
              <a:rPr lang="en-US" sz="1800" dirty="0">
                <a:solidFill>
                  <a:schemeClr val="tx1"/>
                </a:solidFill>
              </a:rPr>
              <a:t>If the EMA process finds an applicable measure was available, the missing measure is scored with a performance of zero</a:t>
            </a:r>
          </a:p>
          <a:p>
            <a:r>
              <a:rPr lang="en-US" sz="1800" dirty="0">
                <a:solidFill>
                  <a:schemeClr val="tx1"/>
                </a:solidFill>
              </a:rPr>
              <a:t>If process finds no applicable measure was available, the missing measures are removed from the calculation and quality performance score will be based on remaining measures. </a:t>
            </a:r>
            <a:r>
              <a:rPr lang="en-US" sz="1800" b="1" i="1" dirty="0">
                <a:solidFill>
                  <a:schemeClr val="tx1"/>
                </a:solidFill>
              </a:rPr>
              <a:t>This would allow you to still potentially achieve the maximum score in the Quality Performance Category even though you are reporting fewer measures than other clinicians.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1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Cost Performance Category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8569" y="608275"/>
            <a:ext cx="57823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charset="0"/>
              <a:buChar char="•"/>
            </a:pPr>
            <a:endParaRPr lang="en-US" dirty="0"/>
          </a:p>
          <a:p>
            <a:pPr marL="214308" indent="-214308">
              <a:buFont typeface="Arial" charset="0"/>
              <a:buChar char="•"/>
            </a:pPr>
            <a:endParaRPr lang="en-US" dirty="0"/>
          </a:p>
          <a:p>
            <a:pPr marL="214308" indent="-214308">
              <a:buFont typeface="Arial" charset="0"/>
              <a:buChar char="•"/>
            </a:pPr>
            <a:r>
              <a:rPr lang="en-US" dirty="0"/>
              <a:t>In </a:t>
            </a:r>
            <a:r>
              <a:rPr lang="en-US" b="1" dirty="0"/>
              <a:t>2019</a:t>
            </a:r>
            <a:r>
              <a:rPr lang="en-US" dirty="0"/>
              <a:t>, the Cost Performance Category weight is increasing to 15% based on the Medicare Spending Per Beneficiary (MSPB) Measure, the Total  Per Capita Cost (TPCC) Measure, and 8 episode-based cost measures, all weighted equally.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dirty="0"/>
              <a:t>All measures will receive a score of 1 to 10 points, and the final cost performance category score will average performance across all applicable measures.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dirty="0"/>
              <a:t>If you do not qualify to be scored on any measure at all, then your cost category weight will go down to 0%.</a:t>
            </a:r>
          </a:p>
          <a:p>
            <a:pPr marL="214308" indent="-214308">
              <a:buFont typeface="Arial" charset="0"/>
              <a:buChar char="•"/>
            </a:pPr>
            <a:endParaRPr lang="en-US" dirty="0"/>
          </a:p>
          <a:p>
            <a:pPr marL="214308" indent="-214308">
              <a:buFont typeface="Arial" charset="0"/>
              <a:buChar char="•"/>
            </a:pPr>
            <a:r>
              <a:rPr lang="en-US" dirty="0"/>
              <a:t>While performance on these measures will be based on the full 2019 calendar year, there is </a:t>
            </a:r>
            <a:r>
              <a:rPr lang="en-US" b="1" u="sng" dirty="0"/>
              <a:t>no affirmative reporting obligation</a:t>
            </a:r>
            <a:r>
              <a:rPr lang="en-US" dirty="0"/>
              <a:t>: CMS calculates measure performance based off administrative claims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3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02DA-1223-9145-9340-628348A4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Performance Category: Future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163C6-E88A-B845-8FAE-19ED0C51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tx1"/>
                </a:solidFill>
              </a:rPr>
              <a:t>Future cost measures </a:t>
            </a:r>
            <a:r>
              <a:rPr lang="en-US" sz="1800" dirty="0">
                <a:solidFill>
                  <a:schemeClr val="tx1"/>
                </a:solidFill>
              </a:rPr>
              <a:t>(including additional clinically-specific episode-based cost measures) are currently under development and consideration for future rulemaking.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Lumbar spine fusion for degenerative disease, 1-3 levels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Field tested in October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Under consideration by the Measure Applications Partnership for potential recommendation for rulemaking for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B4FB3-F58B-2A4C-8BD5-9B593C56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2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Promoting Interoperability (PI) Performance Category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8285" y="821204"/>
            <a:ext cx="54864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charset="0"/>
              <a:buChar char="•"/>
            </a:pPr>
            <a:r>
              <a:rPr lang="en-US" sz="1600" dirty="0"/>
              <a:t>PI Performance Category (formerly Advancing Care Information) is premised on previous </a:t>
            </a:r>
            <a:r>
              <a:rPr lang="en-US" sz="1600" b="1" u="sng" dirty="0"/>
              <a:t>EHR Meaningful Use</a:t>
            </a:r>
            <a:r>
              <a:rPr lang="en-US" sz="1600" b="1" dirty="0"/>
              <a:t> </a:t>
            </a:r>
            <a:r>
              <a:rPr lang="en-US" sz="1600" dirty="0"/>
              <a:t>program</a:t>
            </a:r>
          </a:p>
          <a:p>
            <a:endParaRPr lang="en-US" sz="1600" dirty="0"/>
          </a:p>
          <a:p>
            <a:pPr marL="214308" indent="-214308">
              <a:buFont typeface="Arial" charset="0"/>
              <a:buChar char="•"/>
            </a:pPr>
            <a:r>
              <a:rPr lang="en-US" sz="1600" dirty="0"/>
              <a:t>For 2019, CMS revised the PI category to increase focus on interoperability and opioid management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1600" dirty="0"/>
              <a:t>Streamlined set of measures </a:t>
            </a:r>
          </a:p>
          <a:p>
            <a:pPr marL="1128708" lvl="2" indent="-214308">
              <a:buFont typeface="Arial" charset="0"/>
              <a:buChar char="•"/>
            </a:pPr>
            <a:r>
              <a:rPr lang="en-US" sz="1600" dirty="0"/>
              <a:t>5 mandatory measures</a:t>
            </a:r>
          </a:p>
          <a:p>
            <a:pPr marL="1128708" lvl="2" indent="-214308">
              <a:buFont typeface="Arial" charset="0"/>
              <a:buChar char="•"/>
            </a:pPr>
            <a:r>
              <a:rPr lang="en-US" sz="1600" dirty="0"/>
              <a:t>2 voluntary opioid-related measures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1600" dirty="0"/>
              <a:t>Performance-based scoring across all measures (separate base and performance scoring discontinued)</a:t>
            </a:r>
          </a:p>
          <a:p>
            <a:pPr marL="671508" lvl="1" indent="-214308">
              <a:buFont typeface="Arial" charset="0"/>
              <a:buChar char="•"/>
            </a:pPr>
            <a:endParaRPr lang="en-US" sz="1600" dirty="0"/>
          </a:p>
          <a:p>
            <a:pPr marL="214308" indent="-214308">
              <a:buFont typeface="Arial" charset="0"/>
              <a:buChar char="•"/>
            </a:pPr>
            <a:r>
              <a:rPr lang="en-US" sz="1600" dirty="0"/>
              <a:t>As previously finalized, CMS is requiring use of 2015 edition CEHRT for the 2019 performance period. 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1600" dirty="0"/>
              <a:t>2014 edition CEHRT is no longer allowed</a:t>
            </a:r>
          </a:p>
          <a:p>
            <a:pPr marL="214308" indent="-214308">
              <a:buFont typeface="Arial" charset="0"/>
              <a:buChar char="•"/>
            </a:pPr>
            <a:endParaRPr lang="en-US" sz="1600" dirty="0"/>
          </a:p>
          <a:p>
            <a:pPr marL="214308" indent="-214308">
              <a:buFont typeface="Arial" charset="0"/>
              <a:buChar char="•"/>
            </a:pPr>
            <a:r>
              <a:rPr lang="en-US" sz="1600" dirty="0"/>
              <a:t>Reporting is required for at least 90 consecutive days in 2019</a:t>
            </a:r>
          </a:p>
          <a:p>
            <a:pPr marL="214308" indent="-214308">
              <a:buFont typeface="Arial" charset="0"/>
              <a:buChar char="•"/>
            </a:pPr>
            <a:endParaRPr lang="en-US" sz="1600" dirty="0"/>
          </a:p>
          <a:p>
            <a:pPr marL="214308" indent="-214308">
              <a:buFont typeface="Arial" charset="0"/>
              <a:buChar char="•"/>
            </a:pPr>
            <a:r>
              <a:rPr lang="en-US" sz="1600" dirty="0"/>
              <a:t>Certain categories of clinicians (e.g. hospital-based clinicians; ASC-based clinicians) are eligible for automatic or application-based reweighting of the PI category.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7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92E63-2C92-C349-8716-7DEF9889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Promoting Interoperability (PI) Performance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FCF21-3958-D741-BA12-08ED237C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916039-C3F4-7A4D-8742-BECDD71D2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30594"/>
              </p:ext>
            </p:extLst>
          </p:nvPr>
        </p:nvGraphicFramePr>
        <p:xfrm>
          <a:off x="2762618" y="742189"/>
          <a:ext cx="5892284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703">
                  <a:extLst>
                    <a:ext uri="{9D8B030D-6E8A-4147-A177-3AD203B41FA5}">
                      <a16:colId xmlns:a16="http://schemas.microsoft.com/office/drawing/2014/main" val="303177016"/>
                    </a:ext>
                  </a:extLst>
                </a:gridCol>
                <a:gridCol w="1169581">
                  <a:extLst>
                    <a:ext uri="{9D8B030D-6E8A-4147-A177-3AD203B41FA5}">
                      <a16:colId xmlns:a16="http://schemas.microsoft.com/office/drawing/2014/main" val="1115151834"/>
                    </a:ext>
                  </a:extLst>
                </a:gridCol>
              </a:tblGrid>
              <a:tr h="491772">
                <a:tc>
                  <a:txBody>
                    <a:bodyPr/>
                    <a:lstStyle/>
                    <a:p>
                      <a:r>
                        <a:rPr lang="en-US" sz="1600" dirty="0"/>
                        <a:t>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Maximum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449640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r>
                        <a:rPr lang="en-US" sz="1600" dirty="0"/>
                        <a:t>E-prescribing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290891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r>
                        <a:rPr lang="en-US" sz="1600" dirty="0"/>
                        <a:t>Support Electronic Referral Loops by Sending Health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78294"/>
                  </a:ext>
                </a:extLst>
              </a:tr>
              <a:tr h="447066">
                <a:tc>
                  <a:txBody>
                    <a:bodyPr/>
                    <a:lstStyle/>
                    <a:p>
                      <a:r>
                        <a:rPr lang="en-US" sz="1600" dirty="0"/>
                        <a:t>Support Electronic Referral Loops by Receiving and Incorporating Health Information 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020229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r>
                        <a:rPr lang="en-US" sz="1600" dirty="0"/>
                        <a:t>Provide Patients Electronic Access to their Health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73685"/>
                  </a:ext>
                </a:extLst>
              </a:tr>
              <a:tr h="1341198">
                <a:tc>
                  <a:txBody>
                    <a:bodyPr/>
                    <a:lstStyle/>
                    <a:p>
                      <a:r>
                        <a:rPr lang="en-US" sz="1600" dirty="0"/>
                        <a:t>Report to two different public health agencies or registries for any of the following: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Immunization Registry Reporting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Electronic Case Reporting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Public Health Registry Reporting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Clinical Data Registry Reporting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Syndromic Surveillance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004217"/>
                  </a:ext>
                </a:extLst>
              </a:tr>
              <a:tr h="2682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/>
                        <a:t>Bonus: Query of Prescription Drug Monitoring Program (PDMP) 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8344"/>
                  </a:ext>
                </a:extLst>
              </a:tr>
              <a:tr h="16965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dirty="0"/>
                        <a:t>Bonus: Verify Opioid Treatment Agreement 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21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00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Improvement Activities Performance Category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08909" y="1123838"/>
            <a:ext cx="56794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charset="0"/>
              <a:buChar char="•"/>
            </a:pPr>
            <a:r>
              <a:rPr lang="en-US" sz="1400" dirty="0"/>
              <a:t>Most physicians or groups will be responsible for sufficiently reporting </a:t>
            </a:r>
            <a:r>
              <a:rPr lang="en-US" sz="1400" b="1" u="sng" dirty="0"/>
              <a:t>up to 4 IAs</a:t>
            </a:r>
            <a:r>
              <a:rPr lang="en-US" sz="1400" dirty="0"/>
              <a:t> to receive full credit under the IA Performance Categories (</a:t>
            </a:r>
            <a:r>
              <a:rPr lang="en-US" sz="1400" b="1" u="sng" dirty="0"/>
              <a:t>small groups and physicians in rural areas and Health Professional Shortage Areas (HPSAs)</a:t>
            </a:r>
            <a:r>
              <a:rPr lang="en-US" sz="1400" b="1" dirty="0"/>
              <a:t> </a:t>
            </a:r>
            <a:r>
              <a:rPr lang="en-US" sz="1400" dirty="0"/>
              <a:t>may be eligible to report on 2 IAs and receive full credit)</a:t>
            </a:r>
          </a:p>
          <a:p>
            <a:pPr marL="214308" indent="-214308">
              <a:buFont typeface="Arial" charset="0"/>
              <a:buChar char="•"/>
            </a:pPr>
            <a:endParaRPr lang="en-US" sz="1400" dirty="0"/>
          </a:p>
          <a:p>
            <a:pPr marL="214308" indent="-214308">
              <a:buFont typeface="Arial" charset="0"/>
              <a:buChar char="•"/>
            </a:pPr>
            <a:r>
              <a:rPr lang="en-US" sz="1400" dirty="0"/>
              <a:t>For those who elect to </a:t>
            </a:r>
            <a:r>
              <a:rPr lang="en-US" sz="1400" b="1" u="sng" dirty="0"/>
              <a:t>report as a Group</a:t>
            </a:r>
            <a:r>
              <a:rPr lang="en-US" sz="1400" dirty="0"/>
              <a:t>, the group IA score can benefit from the IA participation of a single group member (i.e., the entire group need not participate in the IA for the group to get credit). </a:t>
            </a:r>
          </a:p>
          <a:p>
            <a:pPr marL="214308" indent="-214308">
              <a:buFont typeface="Arial" charset="0"/>
              <a:buChar char="•"/>
            </a:pPr>
            <a:endParaRPr lang="en-US" sz="1400" dirty="0"/>
          </a:p>
          <a:p>
            <a:pPr marL="214308" indent="-214308">
              <a:buFont typeface="Arial" charset="0"/>
              <a:buChar char="•"/>
            </a:pPr>
            <a:r>
              <a:rPr lang="en-US" sz="1400" dirty="0"/>
              <a:t>Reporting under the IA Performance Category will be </a:t>
            </a:r>
            <a:r>
              <a:rPr lang="en-US" sz="1400" b="1" u="sng" dirty="0"/>
              <a:t>attestation-based</a:t>
            </a:r>
            <a:r>
              <a:rPr lang="en-US" sz="1400" dirty="0"/>
              <a:t> (either through Registry- or QCDR- or EHR-based reporting options or via a CMS IA Attestation Website).  </a:t>
            </a:r>
          </a:p>
          <a:p>
            <a:pPr marL="671508" lvl="1" indent="-214308">
              <a:buFont typeface="Arial" charset="0"/>
              <a:buChar char="•"/>
            </a:pPr>
            <a:r>
              <a:rPr lang="en-US" sz="1400" dirty="0"/>
              <a:t>Not all registries, QCDRs, or EHRs are equipped for IA reporting so be sure to </a:t>
            </a:r>
            <a:r>
              <a:rPr lang="en-US" sz="1400" b="1" u="sng" dirty="0"/>
              <a:t>confirm with your vendor</a:t>
            </a:r>
            <a:r>
              <a:rPr lang="en-US" sz="1400" b="1" dirty="0"/>
              <a:t>.</a:t>
            </a:r>
          </a:p>
          <a:p>
            <a:pPr marL="214308" indent="-214308">
              <a:buFont typeface="Arial" charset="0"/>
              <a:buChar char="•"/>
            </a:pPr>
            <a:endParaRPr lang="en-US" sz="1400" dirty="0"/>
          </a:p>
          <a:p>
            <a:pPr marL="214308" indent="-214308">
              <a:buFont typeface="Arial" charset="0"/>
              <a:buChar char="•"/>
            </a:pPr>
            <a:r>
              <a:rPr lang="en-US" sz="1400" dirty="0"/>
              <a:t>Individuals or groups will have to attest to engaging in the activities for at least 90 continuous days </a:t>
            </a:r>
          </a:p>
          <a:p>
            <a:pPr marL="214308" indent="-214308">
              <a:buFont typeface="Arial" charset="0"/>
              <a:buChar char="•"/>
            </a:pPr>
            <a:endParaRPr lang="en-US" sz="1400" dirty="0"/>
          </a:p>
          <a:p>
            <a:pPr marL="214308" indent="-214308">
              <a:buFont typeface="Arial" charset="0"/>
              <a:buChar char="•"/>
            </a:pPr>
            <a:r>
              <a:rPr lang="en-US" sz="1400" dirty="0"/>
              <a:t>Scoring advantages under IA Performance Category for participating in </a:t>
            </a:r>
            <a:r>
              <a:rPr lang="en-US" sz="1400" b="1" u="sng" dirty="0"/>
              <a:t>Alternative Payment Models (APMs)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BA592-7C1D-2F4E-AFD2-571392955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Facility-Based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BEFD0-9600-4444-99D5-58BC62C6D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CMS finalized the availability of facility-based measurement for 2019 for the quality and cost performance categories.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Facility-based individuals and groups could be scored on MIPS cost and quality based on an attributed hospital’s performance under the Hospital Value Based Purchasing Program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Individual: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 75% or more of covered professional services furnished in inpatient hospital (POS 21), on-campus outpatient hospital (POS 22), or emergency department settings (POS 23); AND</a:t>
            </a:r>
          </a:p>
          <a:p>
            <a:pPr lvl="2"/>
            <a:r>
              <a:rPr lang="en-US" sz="1400" dirty="0">
                <a:solidFill>
                  <a:schemeClr val="tx1"/>
                </a:solidFill>
              </a:rPr>
              <a:t>At least 1 service billed in POS 21 or POS 23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Group: At least 75 percent of NPIs in the group determined to be facility-based at the individual level</a:t>
            </a:r>
          </a:p>
          <a:p>
            <a:r>
              <a:rPr lang="en-US" sz="1600" dirty="0">
                <a:solidFill>
                  <a:schemeClr val="tx1"/>
                </a:solidFill>
              </a:rPr>
              <a:t>For clinicians or groups determined to be facility-based, CMS will use facility-based scoring if it results in a more favorable combined cost and quality score than data submitted via MIPS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No active election required</a:t>
            </a:r>
          </a:p>
          <a:p>
            <a:r>
              <a:rPr lang="en-US" sz="1600" dirty="0">
                <a:solidFill>
                  <a:schemeClr val="tx1"/>
                </a:solidFill>
              </a:rPr>
              <a:t>Clinicians will not know their hospitals’ performance ahead of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5C19B-2083-9E45-A27D-311124F9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68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Treatment of Small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If you practice in a group of 15 or fewer eligible clinicians, CMS has provided several special accommodations: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Continued availability of Part B claims based quality reporting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Minimum score of 3 points on all quality measures (even without meeting data completeness requirements)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Lower reporting burden under the Improvement Activities category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Availability of a ”small practice hardship exemption” for the Promoting Interoperability category </a:t>
            </a:r>
          </a:p>
          <a:p>
            <a:pPr lvl="2"/>
            <a:r>
              <a:rPr lang="en-US" sz="1650" dirty="0">
                <a:solidFill>
                  <a:schemeClr val="tx1"/>
                </a:solidFill>
              </a:rPr>
              <a:t>Note that this exemption is not automatic or guaranteed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 small practice bonus of 6 points added to the numerator of the quality performance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315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Reminder: MIPS is not ”all or nothing” like previous programs; in general, extra effort can help you move up the scoring ladder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Final scores will add together performance across each category, adjusted for the weight of each category.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If CMS cannot score certain categories (e.g. the cost or PI category), then CMS will increase the weight of other categories (usually the quality category).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CMS will add a “complex patient bonus” to the MIPS final score that is intended to account for the relative complexity of each clinician’s patient population (subject to a cap of 5 points).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2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556" y="2162818"/>
            <a:ext cx="6477734" cy="244144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dirty="0"/>
            </a:br>
            <a:r>
              <a:rPr lang="en-US" sz="4000" dirty="0"/>
              <a:t>2019 Quality Payment Program (QPP) Merit-based Incentive Payment System (MIPS) Reporting </a:t>
            </a:r>
            <a:br>
              <a:rPr lang="en-US" dirty="0"/>
            </a:br>
            <a:br>
              <a:rPr lang="en-US" sz="2025" dirty="0"/>
            </a:br>
            <a:r>
              <a:rPr lang="en-US" sz="2025" dirty="0"/>
              <a:t>American Academy of Physical Medicine &amp; Rehabilitation</a:t>
            </a:r>
            <a:br>
              <a:rPr lang="en-US" sz="2025" dirty="0"/>
            </a:br>
            <a:r>
              <a:rPr lang="en-US" sz="2025" dirty="0"/>
              <a:t>December 12,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557" y="4604266"/>
            <a:ext cx="5486400" cy="8864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Cindy Moon, MPP, MPH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VP, Health Care Payment and Delivery Reform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</a:rPr>
              <a:t>Hart Health Strategies, Inc. </a:t>
            </a:r>
          </a:p>
        </p:txBody>
      </p:sp>
    </p:spTree>
    <p:extLst>
      <p:ext uri="{BB962C8B-B14F-4D97-AF65-F5344CB8AC3E}">
        <p14:creationId xmlns:p14="http://schemas.microsoft.com/office/powerpoint/2010/main" val="1652086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MIPS Final Score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465812"/>
              </p:ext>
            </p:extLst>
          </p:nvPr>
        </p:nvGraphicFramePr>
        <p:xfrm>
          <a:off x="2838782" y="1376093"/>
          <a:ext cx="5710919" cy="41175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81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9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1700" dirty="0"/>
                        <a:t>2019 Final </a:t>
                      </a:r>
                    </a:p>
                    <a:p>
                      <a:r>
                        <a:rPr lang="en-US" sz="1700" dirty="0"/>
                        <a:t>Score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2021 Payment Adjustment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19">
                <a:tc>
                  <a:txBody>
                    <a:bodyPr/>
                    <a:lstStyle/>
                    <a:p>
                      <a:r>
                        <a:rPr lang="en-US" sz="1400" dirty="0"/>
                        <a:t>75 – 100 points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/>
                        <a:t>Positive</a:t>
                      </a:r>
                      <a:r>
                        <a:rPr lang="en-US" sz="1400" baseline="0" dirty="0"/>
                        <a:t> adjustment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/>
                        <a:t>Eligible for exceptional performance bonus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30.01 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74.99 </a:t>
                      </a:r>
                      <a:r>
                        <a:rPr lang="en-US" sz="1400" dirty="0"/>
                        <a:t>points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/>
                        <a:t>Positive adjustment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/>
                        <a:t>Not</a:t>
                      </a:r>
                      <a:r>
                        <a:rPr lang="en-US" sz="1400" baseline="0" dirty="0"/>
                        <a:t> eligible for exceptional performance bonus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30 points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Neutral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</a:rPr>
                        <a:t> payment adjustment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7.51-29.99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Negative adjustment &gt; -7% and &lt; 0%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mr-IN" sz="14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7.5 points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Negative payment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adjustment of -7%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6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Performance Year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93 percent of MIPS eligible clinicians qualified for a positive payment adjustment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71 percent qualified for exceptional performance bonus</a:t>
            </a:r>
          </a:p>
          <a:p>
            <a:pPr lvl="1"/>
            <a:r>
              <a:rPr lang="en-US" sz="1650" dirty="0">
                <a:solidFill>
                  <a:schemeClr val="tx1"/>
                </a:solidFill>
              </a:rPr>
              <a:t>Maximum upward payment adjustment: 1.88 percent</a:t>
            </a:r>
          </a:p>
          <a:p>
            <a:r>
              <a:rPr lang="en-US" sz="1800" dirty="0">
                <a:solidFill>
                  <a:schemeClr val="tx1"/>
                </a:solidFill>
              </a:rPr>
              <a:t>Overall national mean score: 74.01 points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Overall national median score: 88.97 points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Lower performance for small practices (mean of 43.46) and rural practices (mean of 63.08)</a:t>
            </a:r>
          </a:p>
          <a:p>
            <a:r>
              <a:rPr lang="en-US" sz="1800" dirty="0">
                <a:solidFill>
                  <a:schemeClr val="tx1"/>
                </a:solidFill>
              </a:rPr>
              <a:t>Individual performance results for 2017 are available on </a:t>
            </a:r>
            <a:r>
              <a:rPr lang="en-US" sz="1800" dirty="0" err="1">
                <a:solidFill>
                  <a:schemeClr val="tx1"/>
                </a:solidFill>
              </a:rPr>
              <a:t>qpp.cms.gov</a:t>
            </a:r>
            <a:r>
              <a:rPr lang="en-US" sz="1800" dirty="0">
                <a:solidFill>
                  <a:schemeClr val="tx1"/>
                </a:solidFill>
              </a:rPr>
              <a:t> with the same EIDM credentials used to submit/view data during the submission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9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Estimates for Payment Adjustments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706C17-0F68-474F-93F5-8EB915AE3F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38780" y="2920473"/>
          <a:ext cx="5710918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dirty="0"/>
                        <a:t>Specialty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 or Neutral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Exceptional  Performance Bonus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Physical Medicine</a:t>
                      </a:r>
                    </a:p>
                    <a:p>
                      <a:r>
                        <a:rPr lang="en-US" sz="1400" dirty="0"/>
                        <a:t>(5,434)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93.2%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61.1%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31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AE6E-C13F-4748-B6D9-81403EE5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704CA-AEC7-5549-AA7D-9C99725DD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REMINDER: 2018 data submission runs through March 31, 2019.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Performance in 2018 affects payment in 2020, subject to a maximum negative adjustment of 5 percent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 MIPS final score of 15 points is needed to avoid a penalty for 2018 performance/2020 payment </a:t>
            </a:r>
          </a:p>
          <a:p>
            <a:r>
              <a:rPr lang="en-US" dirty="0">
                <a:solidFill>
                  <a:schemeClr val="tx1"/>
                </a:solidFill>
              </a:rPr>
              <a:t>OUTLOOK: Despite criticisms, MIPS is not likely going away in the near future, and most clinicians will be required to participate in MIPS due to a lack of relevant APMs. </a:t>
            </a:r>
          </a:p>
          <a:p>
            <a:r>
              <a:rPr lang="en-US" dirty="0">
                <a:solidFill>
                  <a:schemeClr val="tx1"/>
                </a:solidFill>
              </a:rPr>
              <a:t>OUTLOOK: For future years, CMS is required to continue increasing the performance threshold until it reaches mean or median performance.</a:t>
            </a:r>
          </a:p>
          <a:p>
            <a:r>
              <a:rPr lang="en-US" dirty="0">
                <a:solidFill>
                  <a:schemeClr val="tx1"/>
                </a:solidFill>
              </a:rPr>
              <a:t>OUTLOOK: CMS will continue to cap or remove topped-out measures and other “low value” measures.  Clinicians and groups should take this into consideration when developing a long-term reporting strategy.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F956C-D206-DA4C-8F21-2F585190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02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048" y="2171590"/>
            <a:ext cx="6312196" cy="1200329"/>
          </a:xfrm>
        </p:spPr>
        <p:txBody>
          <a:bodyPr/>
          <a:lstStyle/>
          <a:p>
            <a:r>
              <a:rPr lang="en-US" dirty="0"/>
              <a:t>AAPM&amp;R Resources and Assistance </a:t>
            </a:r>
          </a:p>
        </p:txBody>
      </p:sp>
    </p:spTree>
    <p:extLst>
      <p:ext uri="{BB962C8B-B14F-4D97-AF65-F5344CB8AC3E}">
        <p14:creationId xmlns:p14="http://schemas.microsoft.com/office/powerpoint/2010/main" val="565362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6B8711-E91A-4720-BD0E-96BAA42C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406369"/>
            <a:ext cx="8164458" cy="552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  "/>
              </a:rPr>
              <a:t>Estimated 2019/2021 Penalties and Risks</a:t>
            </a:r>
            <a:endParaRPr lang="en-US" sz="2800" dirty="0">
              <a:latin typeface="Calibri  "/>
            </a:endParaRPr>
          </a:p>
          <a:p>
            <a:pPr marL="2570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ABC99-C81C-4170-BEA3-6BF02B3A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fld id="{E57A95C5-6906-451A-AD5D-1524E976ED40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514338"/>
              <a:t>35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2E0B5F-79F2-411F-810E-DB917BF9F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11290"/>
              </p:ext>
            </p:extLst>
          </p:nvPr>
        </p:nvGraphicFramePr>
        <p:xfrm>
          <a:off x="266700" y="1258315"/>
          <a:ext cx="7675472" cy="33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868">
                  <a:extLst>
                    <a:ext uri="{9D8B030D-6E8A-4147-A177-3AD203B41FA5}">
                      <a16:colId xmlns:a16="http://schemas.microsoft.com/office/drawing/2014/main" val="1687702382"/>
                    </a:ext>
                  </a:extLst>
                </a:gridCol>
                <a:gridCol w="1918868">
                  <a:extLst>
                    <a:ext uri="{9D8B030D-6E8A-4147-A177-3AD203B41FA5}">
                      <a16:colId xmlns:a16="http://schemas.microsoft.com/office/drawing/2014/main" val="3555550519"/>
                    </a:ext>
                  </a:extLst>
                </a:gridCol>
                <a:gridCol w="1918868">
                  <a:extLst>
                    <a:ext uri="{9D8B030D-6E8A-4147-A177-3AD203B41FA5}">
                      <a16:colId xmlns:a16="http://schemas.microsoft.com/office/drawing/2014/main" val="3394674731"/>
                    </a:ext>
                  </a:extLst>
                </a:gridCol>
                <a:gridCol w="1918868">
                  <a:extLst>
                    <a:ext uri="{9D8B030D-6E8A-4147-A177-3AD203B41FA5}">
                      <a16:colId xmlns:a16="http://schemas.microsoft.com/office/drawing/2014/main" val="4261173520"/>
                    </a:ext>
                  </a:extLst>
                </a:gridCol>
              </a:tblGrid>
              <a:tr h="622705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Net Professional Collections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33.2% Payor Mix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 Penalty on 2021 Payment (based on 2019 score)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2857706760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 Overall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$530,331.00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$176,069.89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$12,324.89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2880089704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Central Nervous System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$411,397.00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$132,583.80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$9,280.87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234325498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Musculoskeletal Medicine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$532,791.00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$176,886.61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$12,382.06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1477466399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 Medicine/Neuromuscular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$711,111.00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$236,088.85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$16,526.21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1749701437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 and Medical Rehabilitation</a:t>
                      </a:r>
                    </a:p>
                  </a:txBody>
                  <a:tcPr marL="51435" marR="51435" marT="25719" marB="25719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$491,000.00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$163,012.00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$11,410.84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33726932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FAC6EB-ED59-4FC1-85B7-FD2316BAE5B2}"/>
              </a:ext>
            </a:extLst>
          </p:cNvPr>
          <p:cNvSpPr txBox="1"/>
          <p:nvPr/>
        </p:nvSpPr>
        <p:spPr>
          <a:xfrm>
            <a:off x="266699" y="4901578"/>
            <a:ext cx="3810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/>
            <a:r>
              <a:rPr lang="en-US" sz="1013" dirty="0">
                <a:solidFill>
                  <a:prstClr val="black"/>
                </a:solidFill>
                <a:latin typeface="Calibri" panose="020F0502020204030204"/>
              </a:rPr>
              <a:t>*data is from 2017 AAPM&amp;R Compensation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25C7E-B792-4967-9C43-E7E33FD1A305}"/>
              </a:ext>
            </a:extLst>
          </p:cNvPr>
          <p:cNvSpPr txBox="1"/>
          <p:nvPr/>
        </p:nvSpPr>
        <p:spPr>
          <a:xfrm>
            <a:off x="0" y="0"/>
            <a:ext cx="285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52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4995-458F-4668-85F5-DAF4EA2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95F9B-8230-4E98-B9D9-A70D1FAB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4114800" cy="4036709"/>
          </a:xfrm>
        </p:spPr>
        <p:txBody>
          <a:bodyPr>
            <a:normAutofit/>
          </a:bodyPr>
          <a:lstStyle/>
          <a:p>
            <a:r>
              <a:rPr lang="en-US" sz="2400" dirty="0"/>
              <a:t>AAPM&amp;R’s Website</a:t>
            </a:r>
          </a:p>
          <a:p>
            <a:pPr lvl="1"/>
            <a:r>
              <a:rPr lang="en-US" sz="2000" dirty="0">
                <a:hlinkClick r:id="rId2"/>
              </a:rPr>
              <a:t>https://www.aapmr.org/mips</a:t>
            </a:r>
            <a:endParaRPr lang="en-US" sz="2000" dirty="0"/>
          </a:p>
          <a:p>
            <a:pPr lvl="1"/>
            <a:r>
              <a:rPr lang="en-US" sz="2000" dirty="0"/>
              <a:t>Look for our QPP Guides </a:t>
            </a:r>
          </a:p>
          <a:p>
            <a:r>
              <a:rPr lang="en-US" sz="2400" dirty="0"/>
              <a:t>Upcoming </a:t>
            </a:r>
            <a:r>
              <a:rPr lang="en-US" sz="2400" i="1" dirty="0"/>
              <a:t>The Physiatrist </a:t>
            </a:r>
            <a:r>
              <a:rPr lang="en-US" sz="2400" dirty="0"/>
              <a:t>articles</a:t>
            </a:r>
          </a:p>
          <a:p>
            <a:r>
              <a:rPr lang="en-US" sz="2400" dirty="0"/>
              <a:t>Annual Assembly education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446F4-2A18-4B94-A156-91A1AA38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CA21-4394-44DA-9A53-5685CDBBCB6C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3C6043-D753-46EB-80D6-54DBFD8B3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81" y="1600202"/>
            <a:ext cx="3781424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3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29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1EF1AC-79F6-47B0-83C8-CB35D06AD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r>
              <a:rPr lang="en-US" sz="4133" b="1">
                <a:solidFill>
                  <a:srgbClr val="FFFFFF"/>
                </a:solidFill>
              </a:rPr>
              <a:t>AAPM&amp;R’s Registry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366C5-DA97-4267-8FD6-BEAEC8952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677" y="4170500"/>
            <a:ext cx="2743200" cy="1525597"/>
          </a:xfrm>
        </p:spPr>
        <p:txBody>
          <a:bodyPr>
            <a:normAutofit/>
          </a:bodyPr>
          <a:lstStyle/>
          <a:p>
            <a:endParaRPr lang="en-US" sz="1733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5" y="3910267"/>
            <a:ext cx="1940092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CD538A7-21CF-4A2E-90A7-4903CD283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95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50040613-86E5-458B-8DBC-295B5D685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7"/>
          <a:stretch/>
        </p:blipFill>
        <p:spPr>
          <a:xfrm>
            <a:off x="4950023" y="0"/>
            <a:ext cx="4193978" cy="5739897"/>
          </a:xfrm>
          <a:prstGeom prst="rect">
            <a:avLst/>
          </a:prstGeom>
          <a:effectLst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6B8711-E91A-4720-BD0E-96BAA42C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35" y="857252"/>
            <a:ext cx="4773504" cy="48826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>
                <a:latin typeface="Calibri" panose="020F0502020204030204" pitchFamily="34" charset="0"/>
                <a:cs typeface="Calibri" panose="020F0502020204030204" pitchFamily="34" charset="0"/>
              </a:rPr>
              <a:t>Benefits of Participating </a:t>
            </a:r>
          </a:p>
          <a:p>
            <a:pPr marL="0" indent="0">
              <a:buNone/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457F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457F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One place to meet your requirements (MIPS, MOC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Part IV)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See trends in YOUR data against your peers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Show your commitment to improving patient care to your institution, payors and others</a:t>
            </a:r>
          </a:p>
          <a:p>
            <a:pPr marL="0" indent="0">
              <a:buNone/>
            </a:pPr>
            <a:endParaRPr lang="en-US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457F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YOUR Institution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Benchmarking data against other institutions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Drive quality metrics for physiatry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Provide data for payor negotiations</a:t>
            </a:r>
          </a:p>
          <a:p>
            <a:pPr marL="257092" lvl="1" indent="0">
              <a:buNone/>
            </a:pPr>
            <a:endParaRPr lang="en-US" sz="4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300" b="1" dirty="0">
                <a:solidFill>
                  <a:srgbClr val="457FD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YOUR Specialty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Quantify and prove the value of PM&amp;R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Conduct specialty-wide QI initiatives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Determine standards for practicing physiatry</a:t>
            </a:r>
          </a:p>
          <a:p>
            <a:pPr marL="2570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ABC99-C81C-4170-BEA3-6BF02B3A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0327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6B8711-E91A-4720-BD0E-96BAA42C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295" y="1636580"/>
            <a:ext cx="4059972" cy="35848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63" dirty="0"/>
          </a:p>
          <a:p>
            <a:pPr marL="2570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ABC99-C81C-4170-BEA3-6BF02B3A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463" y="5075637"/>
            <a:ext cx="1543051" cy="205383"/>
          </a:xfrm>
        </p:spPr>
        <p:txBody>
          <a:bodyPr/>
          <a:lstStyle/>
          <a:p>
            <a:pPr defTabSz="514338"/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8777734-17AC-46CC-A56F-3D592CC8B5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725601"/>
              </p:ext>
            </p:extLst>
          </p:nvPr>
        </p:nvGraphicFramePr>
        <p:xfrm>
          <a:off x="165847" y="313244"/>
          <a:ext cx="8812305" cy="551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914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734769" y="200039"/>
            <a:ext cx="3764095" cy="57388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816" lvl="1" indent="0" algn="ctr">
              <a:buNone/>
            </a:pPr>
            <a:r>
              <a:rPr lang="en-US" sz="2100" b="1" dirty="0">
                <a:solidFill>
                  <a:schemeClr val="bg1"/>
                </a:solidFill>
                <a:ea typeface="Helvetica" charset="0"/>
                <a:cs typeface="Helvetica" charset="0"/>
              </a:rPr>
              <a:t>Quality Payment Program (QPP)</a:t>
            </a:r>
          </a:p>
        </p:txBody>
      </p:sp>
      <p:cxnSp>
        <p:nvCxnSpPr>
          <p:cNvPr id="18" name="Straight Arrow Connector 17"/>
          <p:cNvCxnSpPr>
            <a:stCxn id="9" idx="2"/>
            <a:endCxn id="2" idx="0"/>
          </p:cNvCxnSpPr>
          <p:nvPr/>
        </p:nvCxnSpPr>
        <p:spPr>
          <a:xfrm flipH="1">
            <a:off x="2443163" y="773920"/>
            <a:ext cx="2173652" cy="365901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21" idx="0"/>
          </p:cNvCxnSpPr>
          <p:nvPr/>
        </p:nvCxnSpPr>
        <p:spPr>
          <a:xfrm>
            <a:off x="4616815" y="773918"/>
            <a:ext cx="2190176" cy="357852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1522" y="4379621"/>
            <a:ext cx="2802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*</a:t>
            </a:r>
            <a:r>
              <a:rPr lang="en-US" sz="1200" dirty="0">
                <a:ea typeface="Arial" charset="0"/>
                <a:cs typeface="Arial" charset="0"/>
              </a:rPr>
              <a:t>Captures 65% of Medicare payments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73984"/>
              </p:ext>
            </p:extLst>
          </p:nvPr>
        </p:nvGraphicFramePr>
        <p:xfrm>
          <a:off x="385763" y="1139819"/>
          <a:ext cx="4114800" cy="503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MIPS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r>
                        <a:rPr lang="en-US" sz="1800" dirty="0"/>
                        <a:t>Provides payment adjustments based on a composite score across four categories:</a:t>
                      </a:r>
                    </a:p>
                    <a:p>
                      <a:pPr marL="642938" indent="-357188">
                        <a:buFont typeface="Arial" charset="0"/>
                        <a:buChar char="•"/>
                      </a:pPr>
                      <a:r>
                        <a:rPr lang="en-US" sz="1800" dirty="0"/>
                        <a:t>Quality</a:t>
                      </a:r>
                    </a:p>
                    <a:p>
                      <a:pPr marL="642938" indent="-357188">
                        <a:buFont typeface="Arial" charset="0"/>
                        <a:buChar char="•"/>
                      </a:pPr>
                      <a:r>
                        <a:rPr lang="en-US" sz="1800" dirty="0"/>
                        <a:t>Cost</a:t>
                      </a:r>
                    </a:p>
                    <a:p>
                      <a:pPr marL="642938" indent="-357188">
                        <a:buFont typeface="Arial" charset="0"/>
                        <a:buChar char="•"/>
                      </a:pPr>
                      <a:r>
                        <a:rPr lang="en-US" sz="1800" dirty="0"/>
                        <a:t>Promoting Interoperability (PI; formerly Advancing Care Information)</a:t>
                      </a:r>
                    </a:p>
                    <a:p>
                      <a:pPr marL="642938" indent="-357188">
                        <a:buFont typeface="Arial" charset="0"/>
                        <a:buChar char="•"/>
                      </a:pPr>
                      <a:r>
                        <a:rPr lang="en-US" sz="1800" dirty="0"/>
                        <a:t>Improvement Activities 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Maximum</a:t>
                      </a:r>
                      <a:r>
                        <a:rPr lang="en-US" sz="1800" baseline="0" dirty="0"/>
                        <a:t> negative adjustments growing from 4% for 2019 payment up to 9% for 2022 onward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aseline="0" dirty="0"/>
                        <a:t>Annual payment updates of 0.25% starting in 2026</a:t>
                      </a:r>
                      <a:endParaRPr lang="en-US" sz="1800" b="0" dirty="0">
                        <a:solidFill>
                          <a:schemeClr val="tx1"/>
                        </a:solidFill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2018:  ~40% of eligible clinicians </a:t>
                      </a:r>
                      <a:endParaRPr lang="en-US" sz="1800" b="1" dirty="0">
                        <a:solidFill>
                          <a:schemeClr val="tx1"/>
                        </a:solidFill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2019: slightly HIGHER</a:t>
                      </a:r>
                      <a:endParaRPr lang="en-US" sz="1800" b="1" dirty="0">
                        <a:solidFill>
                          <a:schemeClr val="tx1"/>
                        </a:solidFill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08011"/>
              </p:ext>
            </p:extLst>
          </p:nvPr>
        </p:nvGraphicFramePr>
        <p:xfrm>
          <a:off x="4812885" y="1131770"/>
          <a:ext cx="3988217" cy="503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Advanced APMs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Provides a 5% lump sum incentive payment for clinicians who have significant participation in risk-based APMs that rely on certified EHR technology and MIPS-like quality measures (aka ”Advanced APMs”).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Exempt</a:t>
                      </a:r>
                      <a:r>
                        <a:rPr lang="en-US" sz="1800" baseline="0" dirty="0"/>
                        <a:t> from MIPS reporting requirements and payment adjustments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800" baseline="0" dirty="0"/>
                        <a:t>Annual payment updates of 0.75% starting in 2026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2018:  12-16% of eligible clinicians </a:t>
                      </a:r>
                      <a:endParaRPr lang="en-US" sz="1800" b="1" dirty="0">
                        <a:solidFill>
                          <a:schemeClr val="tx1"/>
                        </a:solidFill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2019: slightly LOWER</a:t>
                      </a:r>
                      <a:endParaRPr lang="en-US" sz="1800" b="1" dirty="0">
                        <a:solidFill>
                          <a:schemeClr val="tx1"/>
                        </a:solidFill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426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B1DDEE-0957-4CFE-A12B-B97504B3E9A7}"/>
              </a:ext>
            </a:extLst>
          </p:cNvPr>
          <p:cNvSpPr/>
          <p:nvPr/>
        </p:nvSpPr>
        <p:spPr>
          <a:xfrm>
            <a:off x="1143897" y="1500691"/>
            <a:ext cx="3632057" cy="3856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183"/>
            <a:endParaRPr lang="en-US" sz="101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AB965-FB3E-4FAD-BD55-1DAB8A7D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7697"/>
            <a:ext cx="3291416" cy="449127"/>
          </a:xfrm>
        </p:spPr>
        <p:txBody>
          <a:bodyPr vert="horz" lIns="51423" tIns="25711" rIns="51423" bIns="25711" rtlCol="0" anchor="ctr">
            <a:normAutofit/>
          </a:bodyPr>
          <a:lstStyle/>
          <a:p>
            <a:r>
              <a:rPr lang="en-US" sz="1913" dirty="0">
                <a:latin typeface="Calibri" panose="020F0502020204030204" pitchFamily="34" charset="0"/>
                <a:cs typeface="Calibri" panose="020F0502020204030204" pitchFamily="34" charset="0"/>
              </a:rPr>
              <a:t>How Our Registry Stacks 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ADEDC-E75B-434E-A9E3-942B9D5C19C8}"/>
              </a:ext>
            </a:extLst>
          </p:cNvPr>
          <p:cNvSpPr txBox="1"/>
          <p:nvPr/>
        </p:nvSpPr>
        <p:spPr>
          <a:xfrm>
            <a:off x="1280585" y="2307817"/>
            <a:ext cx="2974643" cy="2692863"/>
          </a:xfrm>
          <a:prstGeom prst="rect">
            <a:avLst/>
          </a:prstGeom>
        </p:spPr>
        <p:txBody>
          <a:bodyPr vert="horz" lIns="51423" tIns="25711" rIns="51423" bIns="25711" rtlCol="0">
            <a:normAutofit/>
          </a:bodyPr>
          <a:lstStyle/>
          <a:p>
            <a:pPr marL="257092" indent="-257092" defTabSz="514183">
              <a:lnSpc>
                <a:spcPct val="90000"/>
              </a:lnSpc>
              <a:spcAft>
                <a:spcPts val="339"/>
              </a:spcAft>
              <a:buClr>
                <a:srgbClr val="457FD9"/>
              </a:buClr>
              <a:buFont typeface="Wingdings" panose="05000000000000000000" pitchFamily="2" charset="2"/>
              <a:buChar char="§"/>
            </a:pPr>
            <a:endParaRPr lang="en-US" sz="157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0C34-B721-4344-A36A-832A5E25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69" y="0"/>
            <a:ext cx="3915331" cy="574894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145ADD-03F2-479D-BC81-DBA2BA164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692149"/>
              </p:ext>
            </p:extLst>
          </p:nvPr>
        </p:nvGraphicFramePr>
        <p:xfrm>
          <a:off x="72428" y="742385"/>
          <a:ext cx="4943192" cy="432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702">
                  <a:extLst>
                    <a:ext uri="{9D8B030D-6E8A-4147-A177-3AD203B41FA5}">
                      <a16:colId xmlns:a16="http://schemas.microsoft.com/office/drawing/2014/main" val="1978859633"/>
                    </a:ext>
                  </a:extLst>
                </a:gridCol>
                <a:gridCol w="1286607">
                  <a:extLst>
                    <a:ext uri="{9D8B030D-6E8A-4147-A177-3AD203B41FA5}">
                      <a16:colId xmlns:a16="http://schemas.microsoft.com/office/drawing/2014/main" val="409222343"/>
                    </a:ext>
                  </a:extLst>
                </a:gridCol>
                <a:gridCol w="929217">
                  <a:extLst>
                    <a:ext uri="{9D8B030D-6E8A-4147-A177-3AD203B41FA5}">
                      <a16:colId xmlns:a16="http://schemas.microsoft.com/office/drawing/2014/main" val="1486525008"/>
                    </a:ext>
                  </a:extLst>
                </a:gridCol>
                <a:gridCol w="1111666">
                  <a:extLst>
                    <a:ext uri="{9D8B030D-6E8A-4147-A177-3AD203B41FA5}">
                      <a16:colId xmlns:a16="http://schemas.microsoft.com/office/drawing/2014/main" val="772870092"/>
                    </a:ext>
                  </a:extLst>
                </a:gridCol>
              </a:tblGrid>
              <a:tr h="296012"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AAPM&amp;R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NASS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AANS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999687384"/>
                  </a:ext>
                </a:extLst>
              </a:tr>
              <a:tr h="49816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EHR Extraction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3137227228"/>
                  </a:ext>
                </a:extLst>
              </a:tr>
              <a:tr h="527043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 files from EHR to Registry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1925235328"/>
                  </a:ext>
                </a:extLst>
              </a:tr>
              <a:tr h="49816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 Entry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2071944916"/>
                  </a:ext>
                </a:extLst>
              </a:tr>
              <a:tr h="70031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PM&amp;R participate?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4015666431"/>
                  </a:ext>
                </a:extLst>
              </a:tr>
              <a:tr h="931342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non-members participate?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3798089891"/>
                  </a:ext>
                </a:extLst>
              </a:tr>
              <a:tr h="87358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Cost* 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$295 up to $500/year per participant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$3,000+</a:t>
                      </a:r>
                    </a:p>
                  </a:txBody>
                  <a:tcPr marL="51435" marR="51435" marT="25719" marB="25719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$10,000+</a:t>
                      </a:r>
                    </a:p>
                  </a:txBody>
                  <a:tcPr marL="51435" marR="51435" marT="25719" marB="25719"/>
                </a:tc>
                <a:extLst>
                  <a:ext uri="{0D108BD9-81ED-4DB2-BD59-A6C34878D82A}">
                    <a16:rowId xmlns:a16="http://schemas.microsoft.com/office/drawing/2014/main" val="277630709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738608-23D3-469F-8A29-8B3F53F7CF7C}"/>
              </a:ext>
            </a:extLst>
          </p:cNvPr>
          <p:cNvSpPr txBox="1"/>
          <p:nvPr/>
        </p:nvSpPr>
        <p:spPr>
          <a:xfrm>
            <a:off x="72428" y="5143724"/>
            <a:ext cx="322192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38"/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*Cost for NASS and AANS are site and individual specific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2C29E-4841-44CA-8DF4-380A8619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73022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6B8711-E91A-4720-BD0E-96BAA42C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99" y="434566"/>
            <a:ext cx="5020965" cy="4640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How to Get Involved</a:t>
            </a: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Visit Our Website</a:t>
            </a:r>
          </a:p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https://aapmr.org/registry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457F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Fill out an Interest Form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https://registry.aapmr.org/InterestForm/InterestForm.aspx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457FD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registry@aapmr.org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57092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9ABC99-C81C-4170-BEA3-6BF02B3A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38"/>
            <a:endParaRPr lang="en-US" sz="24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3FD64-9FBA-4817-9E33-4D8E61C9D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0565" y="1"/>
            <a:ext cx="3953435" cy="52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12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7AFC-4768-4456-B9A8-C5DD57D1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26721"/>
            <a:ext cx="8264804" cy="79436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B5D6-8D44-479F-8848-1F756AA28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5282697" cy="4036709"/>
          </a:xfrm>
        </p:spPr>
        <p:txBody>
          <a:bodyPr/>
          <a:lstStyle/>
          <a:p>
            <a:r>
              <a:rPr lang="en-US" dirty="0"/>
              <a:t>To ask a question, please type your question into the question box or chat box on the right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7860D-EBB2-4698-8F50-5B07117A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BE356-6764-414F-953D-C9E5A2B3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04" y="1897488"/>
            <a:ext cx="2511955" cy="306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Eligible Clinicians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630622"/>
            <a:ext cx="5486400" cy="54653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MIPS Eligible Clinicians defined as Physicians, PAs, NPs, CNS, and CRNAs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New for 2019: 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Physical therapists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occupational therapists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qualified speech-language pathologists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qualified audiologists 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clinical psychologists </a:t>
            </a:r>
          </a:p>
          <a:p>
            <a:pPr lvl="1"/>
            <a:r>
              <a:rPr lang="en-US" sz="1850" dirty="0">
                <a:solidFill>
                  <a:schemeClr val="tx1"/>
                </a:solidFill>
              </a:rPr>
              <a:t>registered dieticians or nutrition professionals</a:t>
            </a:r>
            <a:endParaRPr lang="en-US" sz="14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2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Eligible Clinicians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951" y="630622"/>
            <a:ext cx="5486400" cy="546537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Exclusions: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Newly enrolled in Medicare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Significantly participating in advanced APMs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Below the low-volume threshold</a:t>
            </a:r>
          </a:p>
          <a:p>
            <a:pPr lvl="2"/>
            <a:r>
              <a:rPr lang="en-US" sz="1450" dirty="0">
                <a:solidFill>
                  <a:schemeClr val="tx1"/>
                </a:solidFill>
              </a:rPr>
              <a:t>$90,000 or less in Part B allowed charges</a:t>
            </a:r>
          </a:p>
          <a:p>
            <a:pPr lvl="2"/>
            <a:r>
              <a:rPr lang="en-US" sz="1450" dirty="0">
                <a:solidFill>
                  <a:schemeClr val="tx1"/>
                </a:solidFill>
              </a:rPr>
              <a:t>200 or fewer Part-B enrolled Medicare patients</a:t>
            </a:r>
          </a:p>
          <a:p>
            <a:pPr lvl="2"/>
            <a:r>
              <a:rPr lang="en-US" sz="1450" dirty="0">
                <a:solidFill>
                  <a:schemeClr val="tx1"/>
                </a:solidFill>
              </a:rPr>
              <a:t>200 or fewer covered professional services under the Physician Fee Schedule (new for 2019)</a:t>
            </a:r>
          </a:p>
          <a:p>
            <a:r>
              <a:rPr lang="en-US" sz="1750" dirty="0">
                <a:solidFill>
                  <a:schemeClr val="tx1"/>
                </a:solidFill>
              </a:rPr>
              <a:t>New for 2019: Opportunity to opt-in if you meet one or two of the low-volume criteria, but not all three</a:t>
            </a:r>
          </a:p>
          <a:p>
            <a:endParaRPr lang="en-US" sz="1750" dirty="0">
              <a:solidFill>
                <a:schemeClr val="tx1"/>
              </a:solidFill>
            </a:endParaRPr>
          </a:p>
          <a:p>
            <a:pPr lvl="2"/>
            <a:endParaRPr lang="en-US" sz="1450" dirty="0">
              <a:solidFill>
                <a:schemeClr val="tx1"/>
              </a:solidFill>
            </a:endParaRPr>
          </a:p>
          <a:p>
            <a:pPr lvl="2"/>
            <a:endParaRPr lang="en-US" sz="1450" dirty="0">
              <a:solidFill>
                <a:schemeClr val="tx1"/>
              </a:solidFill>
            </a:endParaRPr>
          </a:p>
          <a:p>
            <a:pPr lvl="2"/>
            <a:endParaRPr lang="en-US" sz="1450" dirty="0">
              <a:solidFill>
                <a:schemeClr val="tx1"/>
              </a:solidFill>
            </a:endParaRPr>
          </a:p>
          <a:p>
            <a:pPr lvl="2"/>
            <a:endParaRPr lang="en-US" sz="1450" dirty="0">
              <a:solidFill>
                <a:schemeClr val="tx1"/>
              </a:solidFill>
            </a:endParaRPr>
          </a:p>
          <a:p>
            <a:pPr lvl="2"/>
            <a:endParaRPr lang="en-US" sz="1450" dirty="0">
              <a:solidFill>
                <a:schemeClr val="tx1"/>
              </a:solidFill>
            </a:endParaRPr>
          </a:p>
          <a:p>
            <a:pPr lvl="2"/>
            <a:endParaRPr lang="en-US" sz="14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D1ED0A-58D5-1847-A49D-41820902A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1912"/>
              </p:ext>
            </p:extLst>
          </p:nvPr>
        </p:nvGraphicFramePr>
        <p:xfrm>
          <a:off x="2901952" y="4087116"/>
          <a:ext cx="5539418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r>
                        <a:rPr lang="en-US" sz="1400" dirty="0"/>
                        <a:t>Specialty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Newly- Enrolled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QP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ctr"/>
                      <a:r>
                        <a:rPr lang="en-US" sz="1400" baseline="0" dirty="0"/>
                        <a:t>Status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Low-Volume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Exclusions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Total Inclusions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Physical Medicine</a:t>
                      </a:r>
                    </a:p>
                    <a:p>
                      <a:r>
                        <a:rPr lang="en-US" sz="1400" dirty="0"/>
                        <a:t>(9,856)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r>
                        <a:rPr lang="ru-RU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(5.1%)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  </a:t>
                      </a:r>
                      <a:br>
                        <a:rPr lang="is-I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s-I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(0.8%)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2,756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(28.0%)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3,336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(33.8%)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6,520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(66.2%)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Bent-Up Arrow 5">
            <a:extLst>
              <a:ext uri="{FF2B5EF4-FFF2-40B4-BE49-F238E27FC236}">
                <a16:creationId xmlns:a16="http://schemas.microsoft.com/office/drawing/2014/main" id="{C90B765A-6388-8347-BB94-F34E7F0DA237}"/>
              </a:ext>
            </a:extLst>
          </p:cNvPr>
          <p:cNvSpPr/>
          <p:nvPr/>
        </p:nvSpPr>
        <p:spPr>
          <a:xfrm>
            <a:off x="5728022" y="5559115"/>
            <a:ext cx="456184" cy="54864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BEDF0-BAC4-0A42-9010-D6AEB3632ECB}"/>
              </a:ext>
            </a:extLst>
          </p:cNvPr>
          <p:cNvSpPr txBox="1"/>
          <p:nvPr/>
        </p:nvSpPr>
        <p:spPr>
          <a:xfrm>
            <a:off x="2848934" y="5330519"/>
            <a:ext cx="294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2018 and 2019</a:t>
            </a:r>
            <a:r>
              <a:rPr lang="en-US" sz="1350" dirty="0"/>
              <a:t>: This number will increase significantly as the threshold moved from </a:t>
            </a:r>
            <a:r>
              <a:rPr lang="en-US" sz="1350" b="1" u="sng" dirty="0"/>
              <a:t>$30,000 or 100 patients</a:t>
            </a:r>
            <a:r>
              <a:rPr lang="en-US" sz="1350" dirty="0"/>
              <a:t> to </a:t>
            </a:r>
            <a:r>
              <a:rPr lang="en-US" sz="1350" b="1" u="sng" dirty="0"/>
              <a:t>$90,000 to 200 patients</a:t>
            </a:r>
            <a:endParaRPr lang="en-US" sz="135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D009B-8C9A-4749-B4C6-80E900C4C8D4}"/>
              </a:ext>
            </a:extLst>
          </p:cNvPr>
          <p:cNvSpPr txBox="1"/>
          <p:nvPr/>
        </p:nvSpPr>
        <p:spPr>
          <a:xfrm>
            <a:off x="6741459" y="5330519"/>
            <a:ext cx="1881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CMS estimates for 2017</a:t>
            </a:r>
          </a:p>
        </p:txBody>
      </p:sp>
    </p:spTree>
    <p:extLst>
      <p:ext uri="{BB962C8B-B14F-4D97-AF65-F5344CB8AC3E}">
        <p14:creationId xmlns:p14="http://schemas.microsoft.com/office/powerpoint/2010/main" val="368610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NPI Look-up:</a:t>
            </a:r>
            <a:br>
              <a:rPr lang="en-US" dirty="0"/>
            </a:br>
            <a:r>
              <a:rPr lang="en-US" dirty="0" err="1"/>
              <a:t>qpp.cms.gov</a:t>
            </a:r>
            <a:r>
              <a:rPr lang="en-US" dirty="0"/>
              <a:t>/ participation-lookup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8CB513-5BC4-7B43-84D2-E2549D471369}"/>
              </a:ext>
            </a:extLst>
          </p:cNvPr>
          <p:cNvSpPr txBox="1"/>
          <p:nvPr/>
        </p:nvSpPr>
        <p:spPr>
          <a:xfrm>
            <a:off x="6408822" y="2141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8BFF5-3FBC-5741-B4A1-E8B2BF8D5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12" y="1619078"/>
            <a:ext cx="5974753" cy="324980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01424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54D2-C6F1-0B4F-BC20-F918A774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NPI Look-up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CD687-71DA-354B-9A15-82B7F5BD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615C-637E-1047-B8F0-7159BB8E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510" y="879891"/>
            <a:ext cx="5621462" cy="484513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5495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0B2BC-D663-5346-9DD6-BB58F054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MIPS NPI Look-up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BEC7F-BA68-5D45-A44C-51321A71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0E198-786F-C443-8AFC-32A06B4DB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372" y="681231"/>
            <a:ext cx="4787269" cy="54864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79468734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A16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23417</TotalTime>
  <Words>3625</Words>
  <Application>Microsoft Office PowerPoint</Application>
  <PresentationFormat>On-screen Show (4:3)</PresentationFormat>
  <Paragraphs>643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 </vt:lpstr>
      <vt:lpstr>Calibri Light</vt:lpstr>
      <vt:lpstr>Corbel</vt:lpstr>
      <vt:lpstr>Helvetica</vt:lpstr>
      <vt:lpstr>Wingdings</vt:lpstr>
      <vt:lpstr>Wingdings 2</vt:lpstr>
      <vt:lpstr>Frame</vt:lpstr>
      <vt:lpstr>Title Slide</vt:lpstr>
      <vt:lpstr>AA16 theme</vt:lpstr>
      <vt:lpstr>Office Theme</vt:lpstr>
      <vt:lpstr>1_Title Slide</vt:lpstr>
      <vt:lpstr>2019 Quality Payment Program (QPP)  Merit-based Incentive Payment System (MIPS) Reporting Webinar</vt:lpstr>
      <vt:lpstr>Housekeeping</vt:lpstr>
      <vt:lpstr> 2019 Quality Payment Program (QPP) Merit-based Incentive Payment System (MIPS) Reporting   American Academy of Physical Medicine &amp; Rehabilitation December 12, 2018</vt:lpstr>
      <vt:lpstr>PowerPoint Presentation</vt:lpstr>
      <vt:lpstr>MIPS Eligible Clinicians</vt:lpstr>
      <vt:lpstr>MIPS Eligible Clinicians</vt:lpstr>
      <vt:lpstr>MIPS NPI Look-up: qpp.cms.gov/ participation-lookup</vt:lpstr>
      <vt:lpstr>MIPS NPI Look-up</vt:lpstr>
      <vt:lpstr>MIPS NPI Look-up</vt:lpstr>
      <vt:lpstr>MIPS NPI Look-up</vt:lpstr>
      <vt:lpstr>MIPS Overview</vt:lpstr>
      <vt:lpstr>MIPS Participation Options</vt:lpstr>
      <vt:lpstr>MIPS Data Collection Types for Individual Clinicians</vt:lpstr>
      <vt:lpstr>Quality Performance Category: General Requirements</vt:lpstr>
      <vt:lpstr>Quality Performance Category: Topped Out Measures and Bonus Points</vt:lpstr>
      <vt:lpstr>PowerPoint Presentation</vt:lpstr>
      <vt:lpstr>PowerPoint Presentation</vt:lpstr>
      <vt:lpstr>2015</vt:lpstr>
      <vt:lpstr>PowerPoint Presentation</vt:lpstr>
      <vt:lpstr>Quality Performance Category: New Measures</vt:lpstr>
      <vt:lpstr>Eligible Measure Applicability  (EMA)  Process </vt:lpstr>
      <vt:lpstr>Cost Performance Category</vt:lpstr>
      <vt:lpstr>Cost Performance Category: Future Measures</vt:lpstr>
      <vt:lpstr>Promoting Interoperability (PI) Performance Category</vt:lpstr>
      <vt:lpstr>Promoting Interoperability (PI) Performance Category</vt:lpstr>
      <vt:lpstr>Improvement Activities Performance Category</vt:lpstr>
      <vt:lpstr>Facility-Based Measurement</vt:lpstr>
      <vt:lpstr>Special Treatment of Small Practices</vt:lpstr>
      <vt:lpstr>Final Scoring</vt:lpstr>
      <vt:lpstr>2019 MIPS Final Score</vt:lpstr>
      <vt:lpstr>2017 Performance Year Data</vt:lpstr>
      <vt:lpstr>2018 Estimates for Payment Adjustments</vt:lpstr>
      <vt:lpstr>Reminders and Outlook</vt:lpstr>
      <vt:lpstr>AAPM&amp;R Resources and Assistance </vt:lpstr>
      <vt:lpstr>PowerPoint Presentation</vt:lpstr>
      <vt:lpstr>MIPS Resources</vt:lpstr>
      <vt:lpstr>AAPM&amp;R’s Registry</vt:lpstr>
      <vt:lpstr>PowerPoint Presentation</vt:lpstr>
      <vt:lpstr>PowerPoint Presentation</vt:lpstr>
      <vt:lpstr>How Our Registry Stacks Up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Payment Program</dc:title>
  <dc:creator>Microsoft Office User</dc:creator>
  <cp:lastModifiedBy>Beth Radtke</cp:lastModifiedBy>
  <cp:revision>821</cp:revision>
  <cp:lastPrinted>2016-11-05T20:14:53Z</cp:lastPrinted>
  <dcterms:created xsi:type="dcterms:W3CDTF">2016-10-22T17:31:28Z</dcterms:created>
  <dcterms:modified xsi:type="dcterms:W3CDTF">2018-12-13T16:04:55Z</dcterms:modified>
</cp:coreProperties>
</file>