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62" r:id="rId7"/>
    <p:sldId id="269" r:id="rId8"/>
    <p:sldId id="263" r:id="rId9"/>
    <p:sldId id="264" r:id="rId10"/>
    <p:sldId id="265" r:id="rId11"/>
    <p:sldId id="266" r:id="rId12"/>
    <p:sldId id="267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3429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685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0287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7145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057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24003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73737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sey Ciukowski" initials="KC" lastIdx="1" clrIdx="0">
    <p:extLst>
      <p:ext uri="{19B8F6BF-5375-455C-9EA6-DF929625EA0E}">
        <p15:presenceInfo xmlns:p15="http://schemas.microsoft.com/office/powerpoint/2012/main" userId="S::kciukowski@aapmr.org::7569c9c8-cf58-4b48-8851-75318d6440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2CD"/>
          </a:solidFill>
        </a:fill>
      </a:tcStyle>
    </a:wholeTbl>
    <a:band2H>
      <a:tcTxStyle/>
      <a:tcStyle>
        <a:tcBdr/>
        <a:fill>
          <a:solidFill>
            <a:srgbClr val="EEF1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F"/>
          </a:solidFill>
        </a:fill>
      </a:tcStyle>
    </a:wholeTbl>
    <a:band2H>
      <a:tcTxStyle/>
      <a:tcStyle>
        <a:tcBdr/>
        <a:fill>
          <a:solidFill>
            <a:srgbClr val="E6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ECB"/>
          </a:solidFill>
        </a:fill>
      </a:tcStyle>
    </a:wholeTbl>
    <a:band2H>
      <a:tcTxStyle/>
      <a:tcStyle>
        <a:tcBdr/>
        <a:fill>
          <a:solidFill>
            <a:srgbClr val="EB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73737"/>
        </a:fontRef>
        <a:srgbClr val="373737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73737"/>
        </a:fontRef>
        <a:srgbClr val="373737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0" cap="flat">
              <a:solidFill>
                <a:srgbClr val="373737"/>
              </a:solidFill>
              <a:prstDash val="solid"/>
              <a:round/>
            </a:ln>
          </a:top>
          <a:bottom>
            <a:ln w="63500" cap="flat">
              <a:solidFill>
                <a:srgbClr val="373737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63500" cap="flat">
              <a:solidFill>
                <a:srgbClr val="373737"/>
              </a:solidFill>
              <a:prstDash val="solid"/>
              <a:round/>
            </a:ln>
          </a:top>
          <a:bottom>
            <a:ln w="63500" cap="flat">
              <a:solidFill>
                <a:srgbClr val="373737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7373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73737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73737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373737"/>
              </a:solidFill>
              <a:prstDash val="solid"/>
              <a:round/>
            </a:ln>
          </a:left>
          <a:right>
            <a:ln w="25400" cap="flat">
              <a:solidFill>
                <a:srgbClr val="373737"/>
              </a:solidFill>
              <a:prstDash val="solid"/>
              <a:round/>
            </a:ln>
          </a:right>
          <a:top>
            <a:ln w="25400" cap="flat">
              <a:solidFill>
                <a:srgbClr val="373737"/>
              </a:solidFill>
              <a:prstDash val="solid"/>
              <a:round/>
            </a:ln>
          </a:top>
          <a:bottom>
            <a:ln w="25400" cap="flat">
              <a:solidFill>
                <a:srgbClr val="373737"/>
              </a:solidFill>
              <a:prstDash val="solid"/>
              <a:round/>
            </a:ln>
          </a:bottom>
          <a:insideH>
            <a:ln w="25400" cap="flat">
              <a:solidFill>
                <a:srgbClr val="373737"/>
              </a:solidFill>
              <a:prstDash val="solid"/>
              <a:round/>
            </a:ln>
          </a:insideH>
          <a:insideV>
            <a:ln w="25400" cap="flat">
              <a:solidFill>
                <a:srgbClr val="373737"/>
              </a:solidFill>
              <a:prstDash val="solid"/>
              <a:round/>
            </a:ln>
          </a:insideV>
        </a:tcBdr>
        <a:fill>
          <a:solidFill>
            <a:srgbClr val="373737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373737"/>
              </a:solidFill>
              <a:prstDash val="solid"/>
              <a:round/>
            </a:ln>
          </a:left>
          <a:right>
            <a:ln w="25400" cap="flat">
              <a:solidFill>
                <a:srgbClr val="373737"/>
              </a:solidFill>
              <a:prstDash val="solid"/>
              <a:round/>
            </a:ln>
          </a:right>
          <a:top>
            <a:ln w="25400" cap="flat">
              <a:solidFill>
                <a:srgbClr val="373737"/>
              </a:solidFill>
              <a:prstDash val="solid"/>
              <a:round/>
            </a:ln>
          </a:top>
          <a:bottom>
            <a:ln w="25400" cap="flat">
              <a:solidFill>
                <a:srgbClr val="373737"/>
              </a:solidFill>
              <a:prstDash val="solid"/>
              <a:round/>
            </a:ln>
          </a:bottom>
          <a:insideH>
            <a:ln w="25400" cap="flat">
              <a:solidFill>
                <a:srgbClr val="373737"/>
              </a:solidFill>
              <a:prstDash val="solid"/>
              <a:round/>
            </a:ln>
          </a:insideH>
          <a:insideV>
            <a:ln w="25400" cap="flat">
              <a:solidFill>
                <a:srgbClr val="373737"/>
              </a:solidFill>
              <a:prstDash val="solid"/>
              <a:round/>
            </a:ln>
          </a:insideV>
        </a:tcBdr>
        <a:fill>
          <a:solidFill>
            <a:srgbClr val="373737">
              <a:alpha val="20000"/>
            </a:srgbClr>
          </a:solidFill>
        </a:fill>
      </a:tcStyle>
    </a:firstCol>
    <a:lastRow>
      <a:tcTxStyle b="on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373737"/>
              </a:solidFill>
              <a:prstDash val="solid"/>
              <a:round/>
            </a:ln>
          </a:left>
          <a:right>
            <a:ln w="25400" cap="flat">
              <a:solidFill>
                <a:srgbClr val="373737"/>
              </a:solidFill>
              <a:prstDash val="solid"/>
              <a:round/>
            </a:ln>
          </a:right>
          <a:top>
            <a:ln w="127000" cap="flat">
              <a:solidFill>
                <a:srgbClr val="373737"/>
              </a:solidFill>
              <a:prstDash val="solid"/>
              <a:round/>
            </a:ln>
          </a:top>
          <a:bottom>
            <a:ln w="25400" cap="flat">
              <a:solidFill>
                <a:srgbClr val="373737"/>
              </a:solidFill>
              <a:prstDash val="solid"/>
              <a:round/>
            </a:ln>
          </a:bottom>
          <a:insideH>
            <a:ln w="25400" cap="flat">
              <a:solidFill>
                <a:srgbClr val="373737"/>
              </a:solidFill>
              <a:prstDash val="solid"/>
              <a:round/>
            </a:ln>
          </a:insideH>
          <a:insideV>
            <a:ln w="25400" cap="flat">
              <a:solidFill>
                <a:srgbClr val="373737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373737"/>
        </a:fontRef>
        <a:srgbClr val="373737"/>
      </a:tcTxStyle>
      <a:tcStyle>
        <a:tcBdr>
          <a:left>
            <a:ln w="25400" cap="flat">
              <a:solidFill>
                <a:srgbClr val="373737"/>
              </a:solidFill>
              <a:prstDash val="solid"/>
              <a:round/>
            </a:ln>
          </a:left>
          <a:right>
            <a:ln w="25400" cap="flat">
              <a:solidFill>
                <a:srgbClr val="373737"/>
              </a:solidFill>
              <a:prstDash val="solid"/>
              <a:round/>
            </a:ln>
          </a:right>
          <a:top>
            <a:ln w="25400" cap="flat">
              <a:solidFill>
                <a:srgbClr val="373737"/>
              </a:solidFill>
              <a:prstDash val="solid"/>
              <a:round/>
            </a:ln>
          </a:top>
          <a:bottom>
            <a:ln w="63500" cap="flat">
              <a:solidFill>
                <a:srgbClr val="373737"/>
              </a:solidFill>
              <a:prstDash val="solid"/>
              <a:round/>
            </a:ln>
          </a:bottom>
          <a:insideH>
            <a:ln w="25400" cap="flat">
              <a:solidFill>
                <a:srgbClr val="373737"/>
              </a:solidFill>
              <a:prstDash val="solid"/>
              <a:round/>
            </a:ln>
          </a:insideH>
          <a:insideV>
            <a:ln w="25400" cap="flat">
              <a:solidFill>
                <a:srgbClr val="373737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3"/>
    <p:restoredTop sz="93792" autoAdjust="0"/>
  </p:normalViewPr>
  <p:slideViewPr>
    <p:cSldViewPr snapToGrid="0" snapToObjects="1">
      <p:cViewPr varScale="1">
        <p:scale>
          <a:sx n="34" d="100"/>
          <a:sy n="34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2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4505" y="12083756"/>
            <a:ext cx="486919" cy="4876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56A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Picture 2" descr="A beach with palm trees in front of a body of water&#10;&#10;Description automatically generated">
            <a:extLst>
              <a:ext uri="{FF2B5EF4-FFF2-40B4-BE49-F238E27FC236}">
                <a16:creationId xmlns:a16="http://schemas.microsoft.com/office/drawing/2014/main" id="{80D1FEB4-1268-1D46-8F19-7697BC0AD9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322"/>
            <a:ext cx="24450350" cy="1375332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93282" y="11982156"/>
            <a:ext cx="486919" cy="48768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34119" y="-314385"/>
            <a:ext cx="21031201" cy="265112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93154" y="2811442"/>
            <a:ext cx="22843310" cy="859764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93282" y="11961579"/>
            <a:ext cx="486919" cy="487681"/>
          </a:xfrm>
          <a:prstGeom prst="rect">
            <a:avLst/>
          </a:prstGeom>
          <a:ln w="25400">
            <a:miter lim="400000"/>
          </a:ln>
        </p:spPr>
        <p:txBody>
          <a:bodyPr wrap="none" lIns="91440" tIns="91440" rIns="91440" bIns="91440">
            <a:normAutofit/>
          </a:bodyPr>
          <a:lstStyle>
            <a:lvl1pPr defTabSz="2438400">
              <a:lnSpc>
                <a:spcPct val="120000"/>
              </a:lnSpc>
              <a:spcBef>
                <a:spcPts val="2600"/>
              </a:spcBef>
              <a:defRPr sz="2000" b="1">
                <a:solidFill>
                  <a:schemeClr val="accent3"/>
                </a:solidFill>
                <a:latin typeface="Gotham Book"/>
                <a:ea typeface="Gotham Book"/>
                <a:cs typeface="Gotham Book"/>
                <a:sym typeface="Gotham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FB4D6-000D-4041-96D4-8A16586D1DD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37551"/>
            <a:ext cx="24384000" cy="2942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FFFFFF"/>
          </a:solidFill>
          <a:uFillTx/>
          <a:latin typeface="Gotham Black"/>
          <a:ea typeface="Gotham Black"/>
          <a:cs typeface="Gotham Black"/>
          <a:sym typeface="Gotham Black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1pPr>
      <a:lvl2pPr marL="876300" marR="0" indent="-5334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2pPr>
      <a:lvl3pPr marL="1325879" marR="0" indent="-640079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3pPr>
      <a:lvl4pPr marL="1714500" marR="0" indent="-6858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4pPr>
      <a:lvl5pPr marL="2057400" marR="0" indent="-6858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5pPr>
      <a:lvl6pPr marL="2400300" marR="0" indent="-6858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6pPr>
      <a:lvl7pPr marL="2743200" marR="0" indent="-6858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7pPr>
      <a:lvl8pPr marL="3086100" marR="0" indent="-6858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8pPr>
      <a:lvl9pPr marL="3429000" marR="0" indent="-685800" algn="l" defTabSz="18288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373737"/>
          </a:solidFill>
          <a:uFillTx/>
          <a:latin typeface="Gotham Book"/>
          <a:ea typeface="Gotham Book"/>
          <a:cs typeface="Gotham Book"/>
          <a:sym typeface="Gotham Book"/>
        </a:defRPr>
      </a:lvl9pPr>
    </p:bodyStyle>
    <p:otherStyle>
      <a:lvl1pPr marL="0" marR="0" indent="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1pPr>
      <a:lvl2pPr marL="647700" marR="0" indent="-1905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2pPr>
      <a:lvl3pPr marL="1143000" marR="0" indent="-2286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3pPr>
      <a:lvl4pPr marL="1625600" marR="0" indent="-2540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4pPr>
      <a:lvl5pPr marL="2082800" marR="0" indent="-2540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5pPr>
      <a:lvl6pPr marL="2540000" marR="0" indent="-2540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6pPr>
      <a:lvl7pPr marL="2997200" marR="0" indent="-2540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7pPr>
      <a:lvl8pPr marL="3454400" marR="0" indent="-2540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8pPr>
      <a:lvl9pPr marL="3911600" marR="0" indent="-254000" algn="l" defTabSz="2438400" rtl="0" latinLnBrk="0">
        <a:lnSpc>
          <a:spcPct val="120000"/>
        </a:lnSpc>
        <a:spcBef>
          <a:spcPts val="2600"/>
        </a:spcBef>
        <a:spcAft>
          <a:spcPts val="0"/>
        </a:spcAft>
        <a:buClrTx/>
        <a:buSzPct val="100000"/>
        <a:buFontTx/>
        <a:buChar char="•"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otham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apmr.org/docs/default-source/default-document-library/aa20-powerpoint-template-for-presenters.pptx?sfvrsn=bd7b5e7c_0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sembly@aapmr.org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/>
          <p:nvPr/>
        </p:nvSpPr>
        <p:spPr>
          <a:xfrm>
            <a:off x="1409789" y="3845733"/>
            <a:ext cx="17042831" cy="150040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spcBef>
                <a:spcPts val="1800"/>
              </a:spcBef>
              <a:defRPr sz="2400">
                <a:latin typeface="Gotham Book"/>
                <a:ea typeface="Gotham Book"/>
                <a:cs typeface="Gotham Book"/>
                <a:sym typeface="Gotham Book"/>
              </a:defRPr>
            </a:lvl1pPr>
          </a:lstStyle>
          <a:p>
            <a:r>
              <a:t>Copy</a:t>
            </a:r>
          </a:p>
        </p:txBody>
      </p:sp>
      <p:sp>
        <p:nvSpPr>
          <p:cNvPr id="37" name="Title Text"/>
          <p:cNvSpPr txBox="1"/>
          <p:nvPr/>
        </p:nvSpPr>
        <p:spPr>
          <a:xfrm>
            <a:off x="5087989" y="4851904"/>
            <a:ext cx="14856671" cy="27680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 fontScale="92500" lnSpcReduction="10000"/>
          </a:bodyPr>
          <a:lstStyle>
            <a:lvl1pPr algn="ctr"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800" dirty="0">
                <a:latin typeface="+mj-lt"/>
              </a:rPr>
              <a:t>Virtual Faculty Toolkit</a:t>
            </a:r>
          </a:p>
          <a:p>
            <a:endParaRPr lang="en-US" sz="8800" dirty="0">
              <a:latin typeface="+mj-lt"/>
            </a:endParaRPr>
          </a:p>
          <a:p>
            <a:r>
              <a:rPr lang="en-US" sz="5400" dirty="0">
                <a:latin typeface="+mj-lt"/>
              </a:rPr>
              <a:t>Tips, Tricks &amp; How to Prepare</a:t>
            </a:r>
            <a:endParaRPr sz="5400" dirty="0"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018" y="896715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/>
        </p:nvSpPr>
        <p:spPr>
          <a:xfrm>
            <a:off x="1754555" y="1607757"/>
            <a:ext cx="14098651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800" dirty="0"/>
              <a:t>Setting the Scene</a:t>
            </a:r>
            <a:endParaRPr sz="8800" dirty="0"/>
          </a:p>
        </p:txBody>
      </p:sp>
      <p:pic>
        <p:nvPicPr>
          <p:cNvPr id="42" name="rainbowsocks.png" descr="rainbowsoc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5789" y="10529139"/>
            <a:ext cx="2228760" cy="3523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visualized-inkfactory.ai" descr="visualized-inkfactory.a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1159" y="13000565"/>
            <a:ext cx="2558199" cy="14253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19AB11C-A674-4041-BC54-9026D78EC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94990"/>
              </p:ext>
            </p:extLst>
          </p:nvPr>
        </p:nvGraphicFramePr>
        <p:xfrm>
          <a:off x="3817816" y="4208367"/>
          <a:ext cx="16256000" cy="7028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59232606"/>
                    </a:ext>
                  </a:extLst>
                </a:gridCol>
                <a:gridCol w="8128000">
                  <a:extLst>
                    <a:ext uri="{9D8B030D-6E8A-4147-A177-3AD203B41FA5}">
                      <a16:colId xmlns:a16="http://schemas.microsoft.com/office/drawing/2014/main" val="47695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Webcam Visuals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What to Wear/Not to Wear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3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Keep your background as simple as possible to avoid distracting your audience’s attention from your presentation.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Try to avoid busy patterns. Patterns may distract your audience’s attention from your presentation.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2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Your eyes should peer directly into the webcam. Adjust your computer or laptop so that the webcam is in your direct line of sight.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Avoid high contrast colors (white, black). Cool, jewel tone colors work best.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4117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Lighting is important! Position yourself so that you are facing a window or light. This will ensure that you are clearly visible during your presentation.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Avoid shiny accessories. Dangly earrings and jewelry can reflect off your room’s lighting and create a glare.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9377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Your head and should take up most of the frame.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AAPM&amp;R swag is always encouraged!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1619414"/>
                  </a:ext>
                </a:extLst>
              </a:tr>
            </a:tbl>
          </a:graphicData>
        </a:graphic>
      </p:graphicFrame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F40F98EA-1673-40C9-883E-C8B4432F57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5070" y="4892553"/>
            <a:ext cx="457200" cy="4572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F5A60AD2-41AE-4D37-B6FA-787BED12A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77778" y="6479476"/>
            <a:ext cx="457200" cy="457200"/>
          </a:xfrm>
          <a:prstGeom prst="rect">
            <a:avLst/>
          </a:prstGeom>
        </p:spPr>
      </p:pic>
      <p:pic>
        <p:nvPicPr>
          <p:cNvPr id="12" name="Graphic 11" descr="Checkmark">
            <a:extLst>
              <a:ext uri="{FF2B5EF4-FFF2-40B4-BE49-F238E27FC236}">
                <a16:creationId xmlns:a16="http://schemas.microsoft.com/office/drawing/2014/main" id="{24B3057B-D13B-443A-9EE8-B2A59625AF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75797" y="6501110"/>
            <a:ext cx="457200" cy="457200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D10031E4-FBAA-4846-9730-4AB967A87D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77778" y="8045096"/>
            <a:ext cx="457200" cy="457200"/>
          </a:xfrm>
          <a:prstGeom prst="rect">
            <a:avLst/>
          </a:prstGeom>
        </p:spPr>
      </p:pic>
      <p:pic>
        <p:nvPicPr>
          <p:cNvPr id="14" name="Graphic 13" descr="Checkmark">
            <a:extLst>
              <a:ext uri="{FF2B5EF4-FFF2-40B4-BE49-F238E27FC236}">
                <a16:creationId xmlns:a16="http://schemas.microsoft.com/office/drawing/2014/main" id="{17968558-ECF1-4369-A8B8-2BC2F46638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97954" y="8079387"/>
            <a:ext cx="457200" cy="457200"/>
          </a:xfrm>
          <a:prstGeom prst="rect">
            <a:avLst/>
          </a:prstGeom>
        </p:spPr>
      </p:pic>
      <p:pic>
        <p:nvPicPr>
          <p:cNvPr id="15" name="Graphic 14" descr="Checkmark">
            <a:extLst>
              <a:ext uri="{FF2B5EF4-FFF2-40B4-BE49-F238E27FC236}">
                <a16:creationId xmlns:a16="http://schemas.microsoft.com/office/drawing/2014/main" id="{6BC74DF1-FC49-4B94-8381-B01FA3A832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77778" y="10156999"/>
            <a:ext cx="457200" cy="457200"/>
          </a:xfrm>
          <a:prstGeom prst="rect">
            <a:avLst/>
          </a:prstGeom>
        </p:spPr>
      </p:pic>
      <p:pic>
        <p:nvPicPr>
          <p:cNvPr id="16" name="Graphic 15" descr="Checkmark">
            <a:extLst>
              <a:ext uri="{FF2B5EF4-FFF2-40B4-BE49-F238E27FC236}">
                <a16:creationId xmlns:a16="http://schemas.microsoft.com/office/drawing/2014/main" id="{FE12FDD2-5630-4422-8EC3-A340AF82F6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97954" y="10071939"/>
            <a:ext cx="457200" cy="457200"/>
          </a:xfrm>
          <a:prstGeom prst="rect">
            <a:avLst/>
          </a:prstGeom>
        </p:spPr>
      </p:pic>
      <p:pic>
        <p:nvPicPr>
          <p:cNvPr id="17" name="Graphic 16" descr="Checkmark">
            <a:extLst>
              <a:ext uri="{FF2B5EF4-FFF2-40B4-BE49-F238E27FC236}">
                <a16:creationId xmlns:a16="http://schemas.microsoft.com/office/drawing/2014/main" id="{3187D4BD-2101-488A-9947-50DAFA69C4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97954" y="4922834"/>
            <a:ext cx="457200" cy="4572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018" y="896715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/>
        </p:nvSpPr>
        <p:spPr>
          <a:xfrm>
            <a:off x="1754555" y="1607757"/>
            <a:ext cx="14098651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800" dirty="0"/>
              <a:t>Let’s Get Technical</a:t>
            </a:r>
            <a:endParaRPr sz="8800" dirty="0"/>
          </a:p>
        </p:txBody>
      </p:sp>
      <p:pic>
        <p:nvPicPr>
          <p:cNvPr id="42" name="rainbowsocks.png" descr="rainbowsoc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1495" y="9168039"/>
            <a:ext cx="2843634" cy="4495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visualized-inkfactory.ai" descr="visualized-inkfactory.a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1159" y="13000565"/>
            <a:ext cx="2558199" cy="14253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0D96993-F1AB-4939-BB79-23A1A3C48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34324"/>
              </p:ext>
            </p:extLst>
          </p:nvPr>
        </p:nvGraphicFramePr>
        <p:xfrm>
          <a:off x="3159129" y="4597081"/>
          <a:ext cx="16256000" cy="662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50521006"/>
                    </a:ext>
                  </a:extLst>
                </a:gridCol>
                <a:gridCol w="8128000">
                  <a:extLst>
                    <a:ext uri="{9D8B030D-6E8A-4147-A177-3AD203B41FA5}">
                      <a16:colId xmlns:a16="http://schemas.microsoft.com/office/drawing/2014/main" val="2878563779"/>
                    </a:ext>
                  </a:extLst>
                </a:gridCol>
              </a:tblGrid>
              <a:tr h="6441003">
                <a:tc>
                  <a:txBody>
                    <a:bodyPr/>
                    <a:lstStyle/>
                    <a:p>
                      <a:pPr marL="571500" marR="0" lvl="0" indent="-5715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The virtual platform is designed to work on web-based applications (Chrome, Firefox, and Internet Explorer). You can access the platform from your laptop, tablet or mobile device.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Mute all electronic devices in the room.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Close out all applications on your device.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uFillTx/>
                        <a:latin typeface="+mj-lt"/>
                        <a:ea typeface="+mn-ea"/>
                        <a:cs typeface="+mn-cs"/>
                        <a:sym typeface="Gotham Book"/>
                      </a:endParaRPr>
                    </a:p>
                    <a:p>
                      <a:endParaRPr lang="en-US" sz="3200" b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If you are using a laptop, plug it in and leave it plugged in!</a:t>
                      </a:r>
                    </a:p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If you have a hardline internet connection, we suggest you use it. If you do not have a hardline, use high-speed internet to ensure a strong connection.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3200" b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992962"/>
                  </a:ext>
                </a:extLst>
              </a:tr>
            </a:tbl>
          </a:graphicData>
        </a:graphic>
      </p:graphicFrame>
      <p:pic>
        <p:nvPicPr>
          <p:cNvPr id="14" name="Graphic 13" descr="Checkmark">
            <a:extLst>
              <a:ext uri="{FF2B5EF4-FFF2-40B4-BE49-F238E27FC236}">
                <a16:creationId xmlns:a16="http://schemas.microsoft.com/office/drawing/2014/main" id="{B0499440-86C4-4E42-9E5B-FBA8E10414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93454" y="6163017"/>
            <a:ext cx="457200" cy="457200"/>
          </a:xfrm>
          <a:prstGeom prst="rect">
            <a:avLst/>
          </a:prstGeom>
        </p:spPr>
      </p:pic>
      <p:pic>
        <p:nvPicPr>
          <p:cNvPr id="15" name="Graphic 14" descr="Checkmark">
            <a:extLst>
              <a:ext uri="{FF2B5EF4-FFF2-40B4-BE49-F238E27FC236}">
                <a16:creationId xmlns:a16="http://schemas.microsoft.com/office/drawing/2014/main" id="{87CF479F-1F57-4FDC-8A0E-60D39F5E32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93454" y="4648944"/>
            <a:ext cx="457200" cy="457200"/>
          </a:xfrm>
          <a:prstGeom prst="rect">
            <a:avLst/>
          </a:prstGeom>
        </p:spPr>
      </p:pic>
      <p:pic>
        <p:nvPicPr>
          <p:cNvPr id="18" name="Graphic 17" descr="Checkmark">
            <a:extLst>
              <a:ext uri="{FF2B5EF4-FFF2-40B4-BE49-F238E27FC236}">
                <a16:creationId xmlns:a16="http://schemas.microsoft.com/office/drawing/2014/main" id="{81046D4E-1B67-470A-8959-B09884E744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6146" y="4648944"/>
            <a:ext cx="370189" cy="457200"/>
          </a:xfrm>
          <a:prstGeom prst="rect">
            <a:avLst/>
          </a:prstGeom>
        </p:spPr>
      </p:pic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EA95391F-7A5D-44C9-8ED1-4D5AFF34C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6146" y="7909781"/>
            <a:ext cx="457200" cy="457200"/>
          </a:xfrm>
          <a:prstGeom prst="rect">
            <a:avLst/>
          </a:prstGeom>
        </p:spPr>
      </p:pic>
      <p:pic>
        <p:nvPicPr>
          <p:cNvPr id="20" name="Graphic 19" descr="Checkmark">
            <a:extLst>
              <a:ext uri="{FF2B5EF4-FFF2-40B4-BE49-F238E27FC236}">
                <a16:creationId xmlns:a16="http://schemas.microsoft.com/office/drawing/2014/main" id="{CD73784C-DDE1-41FA-AA7A-C9B77E7024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6146" y="879882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773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>
            <a:extLst>
              <a:ext uri="{FF2B5EF4-FFF2-40B4-BE49-F238E27FC236}">
                <a16:creationId xmlns:a16="http://schemas.microsoft.com/office/drawing/2014/main" id="{C66BBCB6-66F6-4D86-9165-19BF250B5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018" y="896715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>
            <a:extLst>
              <a:ext uri="{FF2B5EF4-FFF2-40B4-BE49-F238E27FC236}">
                <a16:creationId xmlns:a16="http://schemas.microsoft.com/office/drawing/2014/main" id="{7C02C2C7-EBF9-4B4A-8683-4D8C27D36615}"/>
              </a:ext>
            </a:extLst>
          </p:cNvPr>
          <p:cNvSpPr txBox="1"/>
          <p:nvPr/>
        </p:nvSpPr>
        <p:spPr>
          <a:xfrm>
            <a:off x="3150219" y="1525011"/>
            <a:ext cx="7164856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800" dirty="0"/>
              <a:t>Engagement</a:t>
            </a:r>
            <a:endParaRPr sz="88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9ED1301-519E-415A-AC9D-5A2BBD6FA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95540"/>
              </p:ext>
            </p:extLst>
          </p:nvPr>
        </p:nvGraphicFramePr>
        <p:xfrm>
          <a:off x="7984139" y="4095801"/>
          <a:ext cx="13174094" cy="7295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7047">
                  <a:extLst>
                    <a:ext uri="{9D8B030D-6E8A-4147-A177-3AD203B41FA5}">
                      <a16:colId xmlns:a16="http://schemas.microsoft.com/office/drawing/2014/main" val="3349083383"/>
                    </a:ext>
                  </a:extLst>
                </a:gridCol>
                <a:gridCol w="6587047">
                  <a:extLst>
                    <a:ext uri="{9D8B030D-6E8A-4147-A177-3AD203B41FA5}">
                      <a16:colId xmlns:a16="http://schemas.microsoft.com/office/drawing/2014/main" val="29734169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400" b="0" i="0" u="none" strike="noStrike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Engagement is an important part of learning. Consider including tools such as polling features, Q&amp;A functions and live chat during live presentations to facilitate interactivity.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The Annual Assembly has a presence on several social media channels and is always looking to creatively engage attendees. Use the hashtags below to market your session!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                   Twitter: @</a:t>
                      </a:r>
                      <a:r>
                        <a:rPr lang="en-US" sz="24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aapmr</a:t>
                      </a: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 #aapmr20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                   Instagram: @</a:t>
                      </a:r>
                      <a:r>
                        <a:rPr lang="en-US" sz="24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aapmr</a:t>
                      </a: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 #aapmr20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                   Facebook: @</a:t>
                      </a:r>
                      <a:r>
                        <a:rPr lang="en-US" sz="24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aapmrinfo</a:t>
                      </a: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 #aapmr20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                   YouTube: </a:t>
                      </a:r>
                      <a:r>
                        <a:rPr lang="en-US" sz="24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aapmrsite</a:t>
                      </a:r>
                      <a:endParaRPr lang="en-US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endParaRPr lang="en-US" sz="3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050329"/>
                  </a:ext>
                </a:extLst>
              </a:tr>
            </a:tbl>
          </a:graphicData>
        </a:graphic>
      </p:graphicFrame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D7763955-F85C-43C9-BB0B-10EBDA038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4139" y="4046571"/>
            <a:ext cx="457200" cy="4572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37A47A5E-7846-4767-9FA3-D679F1BAE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4139" y="655224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516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018" y="896715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/>
        </p:nvSpPr>
        <p:spPr>
          <a:xfrm>
            <a:off x="472535" y="1607757"/>
            <a:ext cx="14098651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800" dirty="0"/>
              <a:t>Practice Makes Perfect!</a:t>
            </a:r>
            <a:endParaRPr sz="8800" dirty="0"/>
          </a:p>
        </p:txBody>
      </p:sp>
      <p:pic>
        <p:nvPicPr>
          <p:cNvPr id="42" name="rainbowsocks.png" descr="rainbowsoc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662" y="10151681"/>
            <a:ext cx="2254422" cy="3564319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visualized-inkfactory.ai" descr="visualized-inkfactory.a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1159" y="13000565"/>
            <a:ext cx="2558199" cy="14253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01231B-5164-411F-902E-004358D157CD}"/>
              </a:ext>
            </a:extLst>
          </p:cNvPr>
          <p:cNvSpPr txBox="1"/>
          <p:nvPr/>
        </p:nvSpPr>
        <p:spPr>
          <a:xfrm>
            <a:off x="6280484" y="4283243"/>
            <a:ext cx="12079705" cy="855618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1919" tIns="121919" rIns="121919" bIns="121919" numCol="1" spcCol="38100" rtlCol="0" anchor="t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Rehearse your presentation prior to recording.</a:t>
            </a:r>
          </a:p>
          <a:p>
            <a:pPr lvl="0"/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Consider using a mirror so that you can see how you look while presenting.</a:t>
            </a:r>
          </a:p>
          <a:p>
            <a:pPr lvl="0"/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Record yourself or deliver your presentation in front of a friend or colleague to get some feedback.</a:t>
            </a:r>
          </a:p>
          <a:p>
            <a:pPr lvl="0"/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Make sure you are comfortable with the recording platform.</a:t>
            </a:r>
          </a:p>
          <a:p>
            <a:pPr lvl="0"/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AAPM&amp;R staff will schedule a rehearsal with the recording platform to make sure you are prepared </a:t>
            </a:r>
          </a:p>
          <a:p>
            <a:pPr lvl="0"/>
            <a:r>
              <a:rPr lang="en-US">
                <a:solidFill>
                  <a:schemeClr val="tx2">
                    <a:lumMod val="75000"/>
                  </a:schemeClr>
                </a:solidFill>
                <a:latin typeface="+mj-lt"/>
              </a:rPr>
              <a:t>    too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!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373737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4E92265B-56C4-4E57-A514-C1C016F6F2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0854" y="4364691"/>
            <a:ext cx="457200" cy="457200"/>
          </a:xfrm>
          <a:prstGeom prst="rect">
            <a:avLst/>
          </a:prstGeom>
        </p:spPr>
      </p:pic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C62ED7E1-2202-469B-BADF-00941B4CB9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22233" y="5477491"/>
            <a:ext cx="457200" cy="4572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EC4FE588-F085-4F1C-A210-A4CBBB14C0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22233" y="7128939"/>
            <a:ext cx="457200" cy="457200"/>
          </a:xfrm>
          <a:prstGeom prst="rect">
            <a:avLst/>
          </a:prstGeom>
        </p:spPr>
      </p:pic>
      <p:pic>
        <p:nvPicPr>
          <p:cNvPr id="12" name="Graphic 11" descr="Checkmark">
            <a:extLst>
              <a:ext uri="{FF2B5EF4-FFF2-40B4-BE49-F238E27FC236}">
                <a16:creationId xmlns:a16="http://schemas.microsoft.com/office/drawing/2014/main" id="{4354D7EF-0B05-4133-AA57-B219430C03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42287" y="8780387"/>
            <a:ext cx="457200" cy="457200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6F235B8B-AE4E-4BE8-A3A6-8637EC198A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22233" y="10431835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054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555" y="916390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/>
        </p:nvSpPr>
        <p:spPr>
          <a:xfrm>
            <a:off x="3003084" y="1633079"/>
            <a:ext cx="14098651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800" dirty="0"/>
              <a:t>Show Time!</a:t>
            </a:r>
            <a:endParaRPr sz="8800" dirty="0"/>
          </a:p>
        </p:txBody>
      </p:sp>
      <p:pic>
        <p:nvPicPr>
          <p:cNvPr id="42" name="rainbowsocks.png" descr="rainbowsoc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662" y="11213432"/>
            <a:ext cx="1582867" cy="2502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visualized-inkfactory.ai" descr="visualized-inkfactory.a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1159" y="13000565"/>
            <a:ext cx="2558199" cy="14253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070B2B85-1D32-43BD-8D9C-EA045279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6061"/>
              </p:ext>
            </p:extLst>
          </p:nvPr>
        </p:nvGraphicFramePr>
        <p:xfrm>
          <a:off x="4406902" y="4699544"/>
          <a:ext cx="16256000" cy="8110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983291946"/>
                    </a:ext>
                  </a:extLst>
                </a:gridCol>
                <a:gridCol w="8128000">
                  <a:extLst>
                    <a:ext uri="{9D8B030D-6E8A-4147-A177-3AD203B41FA5}">
                      <a16:colId xmlns:a16="http://schemas.microsoft.com/office/drawing/2014/main" val="3469487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b="0" i="0" u="none" strike="noStrike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You only have a couple minutes before your audience decides to click away or checkout - Make a strong first impression.</a:t>
                      </a:r>
                    </a:p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b="0" i="0" u="none" strike="noStrike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Use your voice to guide viewer attention. Vary your pitch and volume to keep your audience engaged.</a:t>
                      </a:r>
                    </a:p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b="0" i="0" u="none" strike="noStrike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Pay attention to talking slowly and clearly. The quality of sound and video may not always be perfect during a virtual session.</a:t>
                      </a:r>
                    </a:p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2800" b="0" i="0" u="none" strike="noStrike" cap="none" spc="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Gotham Book"/>
                      </a:endParaRPr>
                    </a:p>
                    <a:p>
                      <a:endParaRPr lang="en-US" sz="28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r>
                        <a:rPr lang="en-US" sz="2800" b="0" i="0" u="none" strike="noStrike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Use a strong, clear voice. It will not only be more audible, but it will also convey confidence.</a:t>
                      </a:r>
                    </a:p>
                    <a:p>
                      <a:pPr marL="457200" marR="0" lvl="0" indent="-457200" algn="l" defTabSz="2438400" rtl="0" eaLnBrk="1" fontAlgn="auto" latinLnBrk="0" hangingPunct="1">
                        <a:lnSpc>
                          <a:spcPct val="120000"/>
                        </a:lnSpc>
                        <a:spcBef>
                          <a:spcPts val="2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800" b="0" i="0" u="none" strike="noStrike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Place a ‘Do Not Disturb’ sign on your door to let others know that you are presenting.</a:t>
                      </a:r>
                      <a:endParaRPr lang="en-US" sz="2800" b="0" i="0" u="none" strike="noStrike" cap="none" spc="0" baseline="0" dirty="0">
                        <a:solidFill>
                          <a:schemeClr val="tx2">
                            <a:lumMod val="75000"/>
                          </a:schemeClr>
                        </a:solidFill>
                        <a:uFillTx/>
                        <a:latin typeface="+mj-lt"/>
                        <a:ea typeface="+mn-ea"/>
                        <a:cs typeface="+mn-cs"/>
                        <a:sym typeface="Gotham Book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b="0" i="0" u="none" strike="noStrike" cap="none" spc="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Gotham Book"/>
                        </a:rPr>
                        <a:t> </a:t>
                      </a:r>
                      <a:endParaRPr lang="en-US" sz="28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600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q"/>
                      </a:pPr>
                      <a:endParaRPr lang="en-US" sz="28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226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1711317"/>
                  </a:ext>
                </a:extLst>
              </a:tr>
            </a:tbl>
          </a:graphicData>
        </a:graphic>
      </p:graphicFrame>
      <p:pic>
        <p:nvPicPr>
          <p:cNvPr id="15" name="Graphic 14" descr="Checkmark">
            <a:extLst>
              <a:ext uri="{FF2B5EF4-FFF2-40B4-BE49-F238E27FC236}">
                <a16:creationId xmlns:a16="http://schemas.microsoft.com/office/drawing/2014/main" id="{F214BAA7-BEB3-4B89-994A-FDE84836DC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4388" y="4699544"/>
            <a:ext cx="457200" cy="457200"/>
          </a:xfrm>
          <a:prstGeom prst="rect">
            <a:avLst/>
          </a:prstGeom>
        </p:spPr>
      </p:pic>
      <p:pic>
        <p:nvPicPr>
          <p:cNvPr id="17" name="Graphic 16" descr="Checkmark">
            <a:extLst>
              <a:ext uri="{FF2B5EF4-FFF2-40B4-BE49-F238E27FC236}">
                <a16:creationId xmlns:a16="http://schemas.microsoft.com/office/drawing/2014/main" id="{ABBA5736-F176-47A9-8994-A3D25ACE5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75648" y="6556248"/>
            <a:ext cx="457200" cy="457200"/>
          </a:xfrm>
          <a:prstGeom prst="rect">
            <a:avLst/>
          </a:prstGeom>
        </p:spPr>
      </p:pic>
      <p:pic>
        <p:nvPicPr>
          <p:cNvPr id="18" name="Graphic 17" descr="Checkmark">
            <a:extLst>
              <a:ext uri="{FF2B5EF4-FFF2-40B4-BE49-F238E27FC236}">
                <a16:creationId xmlns:a16="http://schemas.microsoft.com/office/drawing/2014/main" id="{07C18F6C-6288-43E0-A793-504958B278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563645" y="4727609"/>
            <a:ext cx="457200" cy="457200"/>
          </a:xfrm>
          <a:prstGeom prst="rect">
            <a:avLst/>
          </a:prstGeom>
        </p:spPr>
      </p:pic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36047BE1-78EA-4C74-AA18-1BC8525F78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75648" y="8412952"/>
            <a:ext cx="457200" cy="457200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85ED77BD-8D17-4781-A522-9431BEE3E4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584107" y="6556248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368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5018" y="896715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/>
        </p:nvSpPr>
        <p:spPr>
          <a:xfrm>
            <a:off x="665040" y="1789310"/>
            <a:ext cx="14098651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7200" dirty="0"/>
              <a:t>Frequently Asked Questions</a:t>
            </a:r>
            <a:endParaRPr sz="7200" dirty="0"/>
          </a:p>
        </p:txBody>
      </p:sp>
      <p:pic>
        <p:nvPicPr>
          <p:cNvPr id="42" name="rainbowsocks.png" descr="rainbowsock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7662" y="11213432"/>
            <a:ext cx="1582867" cy="2502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visualized-inkfactory.ai" descr="visualized-inkfactory.a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11159" y="13000565"/>
            <a:ext cx="2558199" cy="14253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EAB4F0-0AF7-462A-AE51-8543AD9BA8CA}"/>
              </a:ext>
            </a:extLst>
          </p:cNvPr>
          <p:cNvSpPr txBox="1"/>
          <p:nvPr/>
        </p:nvSpPr>
        <p:spPr>
          <a:xfrm>
            <a:off x="1043466" y="5333837"/>
            <a:ext cx="20814632" cy="523220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1919" tIns="121919" rIns="121919" bIns="121919" numCol="1" spcCol="38100" rtlCol="0" anchor="t">
            <a:sp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  <a:latin typeface="+mj-lt"/>
              </a:rPr>
              <a:t>Who is my target audience?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During the AAPM&amp;R Annual Assembly, you will be instructing physiatrists, advanced practice providers, physical therapists and residents.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+mj-lt"/>
              </a:rPr>
              <a:t>Is there an Academy template I should use for my presentation?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All presenters are required to use the </a:t>
            </a:r>
            <a:r>
              <a:rPr lang="en-US" dirty="0">
                <a:solidFill>
                  <a:srgbClr val="FF0000"/>
                </a:solidFill>
                <a:latin typeface="+mj-lt"/>
                <a:hlinkClick r:id="rId6"/>
              </a:rPr>
              <a:t>AAPM&amp;R PowerPoint Template (PPT)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  <a:hlinkClick r:id="rId6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which is already formatted to 16.9 resolution for best quality.</a:t>
            </a:r>
          </a:p>
          <a:p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373737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032445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018" y="896715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/>
        </p:nvSpPr>
        <p:spPr>
          <a:xfrm>
            <a:off x="665040" y="1789310"/>
            <a:ext cx="14098651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7200" dirty="0"/>
              <a:t>Frequently Asked Questions</a:t>
            </a:r>
            <a:endParaRPr sz="7200" dirty="0"/>
          </a:p>
        </p:txBody>
      </p:sp>
      <p:pic>
        <p:nvPicPr>
          <p:cNvPr id="42" name="rainbowsocks.png" descr="rainbowsoc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662" y="11213432"/>
            <a:ext cx="1582867" cy="2502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visualized-inkfactory.ai" descr="visualized-inkfactory.a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1159" y="13000565"/>
            <a:ext cx="2558199" cy="14253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E64BC0-D1EC-4F8A-965B-11736DAEE9E4}"/>
              </a:ext>
            </a:extLst>
          </p:cNvPr>
          <p:cNvSpPr txBox="1"/>
          <p:nvPr/>
        </p:nvSpPr>
        <p:spPr>
          <a:xfrm>
            <a:off x="1856144" y="4539696"/>
            <a:ext cx="19491158" cy="9110184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1919" tIns="121919" rIns="121919" bIns="121919" numCol="1" spcCol="38100" rtlCol="0" anchor="t">
            <a:spAutoFit/>
          </a:bodyPr>
          <a:lstStyle/>
          <a:p>
            <a:r>
              <a:rPr lang="en-US" b="1" dirty="0">
                <a:latin typeface="+mj-lt"/>
              </a:rPr>
              <a:t>Will there by technical help during my live and/or on-demand recording session?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An AAPM&amp;R staff member and technical support from our virtual recording platform will be available to assist you as you record your presentation.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373737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  <a:p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373737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  <a:p>
            <a:pPr lvl="0"/>
            <a:r>
              <a:rPr lang="en-US" b="1" dirty="0">
                <a:latin typeface="+mj-lt"/>
              </a:rPr>
              <a:t>Will there be a rehearsal prior to my live session?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An AAPM&amp;R staff member and technical support from our virtual recording platform will be available to assist you as you record your session.</a:t>
            </a:r>
          </a:p>
          <a:p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  <a:p>
            <a:pPr lvl="0"/>
            <a:r>
              <a:rPr lang="en-US" b="1" dirty="0">
                <a:latin typeface="+mj-lt"/>
              </a:rPr>
              <a:t>How long will my presentation be available on-line?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On-Demand sessions will be available for registered attendees from November 9, 2020 until January 31, 2021 in our virtual platform. This allows plenty of time for promotion of individual sessions.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373737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78941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018" y="896715"/>
            <a:ext cx="14886204" cy="281544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/>
        </p:nvSpPr>
        <p:spPr>
          <a:xfrm>
            <a:off x="665040" y="1789310"/>
            <a:ext cx="14098651" cy="23807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>
            <a:normAutofit/>
          </a:bodyPr>
          <a:lstStyle>
            <a:lvl1pPr>
              <a:lnSpc>
                <a:spcPct val="90000"/>
              </a:lnSpc>
              <a:defRPr sz="6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7200" dirty="0"/>
              <a:t>Frequently Asked Questions</a:t>
            </a:r>
            <a:endParaRPr sz="7200" dirty="0"/>
          </a:p>
        </p:txBody>
      </p:sp>
      <p:pic>
        <p:nvPicPr>
          <p:cNvPr id="42" name="rainbowsocks.png" descr="rainbowsoc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662" y="11213432"/>
            <a:ext cx="1582867" cy="2502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visualized-inkfactory.ai" descr="visualized-inkfactory.a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1159" y="13000565"/>
            <a:ext cx="2558199" cy="14253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E64BC0-D1EC-4F8A-965B-11736DAEE9E4}"/>
              </a:ext>
            </a:extLst>
          </p:cNvPr>
          <p:cNvSpPr txBox="1"/>
          <p:nvPr/>
        </p:nvSpPr>
        <p:spPr>
          <a:xfrm>
            <a:off x="1731453" y="4116030"/>
            <a:ext cx="19491158" cy="6894193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21919" tIns="121919" rIns="121919" bIns="121919" numCol="1" spcCol="38100" rtlCol="0" anchor="t">
            <a:spAutoFit/>
          </a:bodyPr>
          <a:lstStyle/>
          <a:p>
            <a:pPr lvl="0"/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How many health care professionals participate in the AAPM&amp;R Annual Assembly?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Attendance varies depending on the Assembly timing and location. The AAPM&amp;R anticipates between 2500-2800 healthcare professionals to participate in the 2020 Annual Assembly.</a:t>
            </a:r>
          </a:p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Will my session be evaluated?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Attendees have the option to evaluate your session. Attendees will be directed to a link to complete the evaluation once your session has concluded.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en-US" b="1" dirty="0">
                <a:solidFill>
                  <a:schemeClr val="tx1"/>
                </a:solidFill>
                <a:latin typeface="+mj-lt"/>
              </a:rPr>
              <a:t>Questions?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Contact the AAPM&amp;R National Office at 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assembly@aapmr.org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 or (847) 737-6000. </a:t>
            </a:r>
          </a:p>
          <a:p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373737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8178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373737"/>
      </a:dk1>
      <a:lt1>
        <a:srgbClr val="FFFFFF"/>
      </a:lt1>
      <a:dk2>
        <a:srgbClr val="A7A7A7"/>
      </a:dk2>
      <a:lt2>
        <a:srgbClr val="535353"/>
      </a:lt2>
      <a:accent1>
        <a:srgbClr val="93AD3C"/>
      </a:accent1>
      <a:accent2>
        <a:srgbClr val="EB8A2C"/>
      </a:accent2>
      <a:accent3>
        <a:srgbClr val="0B52A1"/>
      </a:accent3>
      <a:accent4>
        <a:srgbClr val="7B3F98"/>
      </a:accent4>
      <a:accent5>
        <a:srgbClr val="85BF63"/>
      </a:accent5>
      <a:accent6>
        <a:srgbClr val="794524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73737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73737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3AD3C"/>
      </a:accent1>
      <a:accent2>
        <a:srgbClr val="EB8A2C"/>
      </a:accent2>
      <a:accent3>
        <a:srgbClr val="0B52A1"/>
      </a:accent3>
      <a:accent4>
        <a:srgbClr val="7B3F98"/>
      </a:accent4>
      <a:accent5>
        <a:srgbClr val="85BF63"/>
      </a:accent5>
      <a:accent6>
        <a:srgbClr val="794524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73737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73737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900732C032F42A6335FA48FABE0FF" ma:contentTypeVersion="13" ma:contentTypeDescription="Create a new document." ma:contentTypeScope="" ma:versionID="22317a9d2f00d9db3149c0152bae60b9">
  <xsd:schema xmlns:xsd="http://www.w3.org/2001/XMLSchema" xmlns:xs="http://www.w3.org/2001/XMLSchema" xmlns:p="http://schemas.microsoft.com/office/2006/metadata/properties" xmlns:ns3="dcdf6be8-7b9e-4fbd-b707-8bc36eb8942b" xmlns:ns4="20ef36eb-a414-482a-b27a-ee49457c06d4" targetNamespace="http://schemas.microsoft.com/office/2006/metadata/properties" ma:root="true" ma:fieldsID="c965774cee17806891a818b769de796d" ns3:_="" ns4:_="">
    <xsd:import namespace="dcdf6be8-7b9e-4fbd-b707-8bc36eb8942b"/>
    <xsd:import namespace="20ef36eb-a414-482a-b27a-ee49457c06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df6be8-7b9e-4fbd-b707-8bc36eb894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f36eb-a414-482a-b27a-ee49457c06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4B342D-A391-4FE9-9BA5-3C8642462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df6be8-7b9e-4fbd-b707-8bc36eb8942b"/>
    <ds:schemaRef ds:uri="20ef36eb-a414-482a-b27a-ee49457c06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79C2D9-9916-4252-8C44-D18828ECCD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1F0212-4483-4338-8FF4-E26A9A5FE0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827</Words>
  <Application>Microsoft Office PowerPoint</Application>
  <PresentationFormat>Custom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Gotham Black</vt:lpstr>
      <vt:lpstr>Gotham Book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Ciukowski</dc:creator>
  <cp:lastModifiedBy>Myria Stanley</cp:lastModifiedBy>
  <cp:revision>59</cp:revision>
  <dcterms:modified xsi:type="dcterms:W3CDTF">2020-10-19T17:39:16Z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0x01010004C900732C032F42A6335FA48FABE0FF</vt:lpwstr>
  </property>
</Properties>
</file>